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36" r:id="rId1"/>
  </p:sldMasterIdLst>
  <p:notesMasterIdLst>
    <p:notesMasterId r:id="rId12"/>
  </p:notesMasterIdLst>
  <p:sldIdLst>
    <p:sldId id="256" r:id="rId2"/>
    <p:sldId id="257" r:id="rId3"/>
    <p:sldId id="260" r:id="rId4"/>
    <p:sldId id="266" r:id="rId5"/>
    <p:sldId id="261" r:id="rId6"/>
    <p:sldId id="267" r:id="rId7"/>
    <p:sldId id="258" r:id="rId8"/>
    <p:sldId id="262" r:id="rId9"/>
    <p:sldId id="264" r:id="rId10"/>
    <p:sldId id="269"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01" autoAdjust="0"/>
    <p:restoredTop sz="94106" autoAdjust="0"/>
  </p:normalViewPr>
  <p:slideViewPr>
    <p:cSldViewPr>
      <p:cViewPr>
        <p:scale>
          <a:sx n="78" d="100"/>
          <a:sy n="78" d="100"/>
        </p:scale>
        <p:origin x="-240" y="17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70BBD0-2342-43BD-B66F-B956B3E61EC2}" type="datetimeFigureOut">
              <a:rPr lang="en-US" smtClean="0"/>
              <a:pPr/>
              <a:t>12/15/2009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0970DC-F012-4DE8-ADF0-0AF517AC5BF1}"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F80970DC-F012-4DE8-ADF0-0AF517AC5BF1}" type="slidenum">
              <a:rPr lang="en-GB" smtClean="0"/>
              <a:pPr/>
              <a:t>7</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F80970DC-F012-4DE8-ADF0-0AF517AC5BF1}" type="slidenum">
              <a:rPr lang="en-GB" smtClean="0"/>
              <a:pPr/>
              <a:t>10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6F71411A-CA7D-4EE2-97A3-2BB03EAAB602}" type="datetimeFigureOut">
              <a:rPr lang="en-US" smtClean="0"/>
              <a:pPr/>
              <a:t>12/15/2009</a:t>
            </a:fld>
            <a:endParaRPr lang="en-GB"/>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GB"/>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43F1E311-2E8B-4E08-BE16-F9DD22468C43}"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F71411A-CA7D-4EE2-97A3-2BB03EAAB602}" type="datetimeFigureOut">
              <a:rPr lang="en-US" smtClean="0"/>
              <a:pPr/>
              <a:t>12/15/2009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F1E311-2E8B-4E08-BE16-F9DD22468C43}"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F71411A-CA7D-4EE2-97A3-2BB03EAAB602}" type="datetimeFigureOut">
              <a:rPr lang="en-US" smtClean="0"/>
              <a:pPr/>
              <a:t>12/15/2009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F1E311-2E8B-4E08-BE16-F9DD22468C43}"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6F71411A-CA7D-4EE2-97A3-2BB03EAAB602}" type="datetimeFigureOut">
              <a:rPr lang="en-US" smtClean="0"/>
              <a:pPr/>
              <a:t>12/15/2009</a:t>
            </a:fld>
            <a:endParaRPr lang="en-GB"/>
          </a:p>
        </p:txBody>
      </p:sp>
      <p:sp>
        <p:nvSpPr>
          <p:cNvPr id="5" name="Footer Placeholder 4"/>
          <p:cNvSpPr>
            <a:spLocks noGrp="1"/>
          </p:cNvSpPr>
          <p:nvPr>
            <p:ph type="ftr" sz="quarter" idx="11"/>
          </p:nvPr>
        </p:nvSpPr>
        <p:spPr>
          <a:xfrm>
            <a:off x="457200" y="6480969"/>
            <a:ext cx="4260056" cy="300831"/>
          </a:xfrm>
        </p:spPr>
        <p:txBody>
          <a:bodyPr/>
          <a:lstStyle/>
          <a:p>
            <a:endParaRPr lang="en-GB"/>
          </a:p>
        </p:txBody>
      </p:sp>
      <p:sp>
        <p:nvSpPr>
          <p:cNvPr id="6" name="Slide Number Placeholder 5"/>
          <p:cNvSpPr>
            <a:spLocks noGrp="1"/>
          </p:cNvSpPr>
          <p:nvPr>
            <p:ph type="sldNum" sz="quarter" idx="12"/>
          </p:nvPr>
        </p:nvSpPr>
        <p:spPr/>
        <p:txBody>
          <a:bodyPr/>
          <a:lstStyle/>
          <a:p>
            <a:fld id="{43F1E311-2E8B-4E08-BE16-F9DD22468C43}"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6F71411A-CA7D-4EE2-97A3-2BB03EAAB602}" type="datetimeFigureOut">
              <a:rPr lang="en-US" smtClean="0"/>
              <a:pPr/>
              <a:t>12/15/2009</a:t>
            </a:fld>
            <a:endParaRPr lang="en-GB"/>
          </a:p>
        </p:txBody>
      </p:sp>
      <p:sp>
        <p:nvSpPr>
          <p:cNvPr id="5" name="Footer Placeholder 4"/>
          <p:cNvSpPr>
            <a:spLocks noGrp="1"/>
          </p:cNvSpPr>
          <p:nvPr>
            <p:ph type="ftr" sz="quarter" idx="11"/>
          </p:nvPr>
        </p:nvSpPr>
        <p:spPr>
          <a:xfrm>
            <a:off x="2619376" y="6480969"/>
            <a:ext cx="4260056" cy="300831"/>
          </a:xfrm>
        </p:spPr>
        <p:txBody>
          <a:bodyPr/>
          <a:lstStyle/>
          <a:p>
            <a:endParaRPr lang="en-GB"/>
          </a:p>
        </p:txBody>
      </p:sp>
      <p:sp>
        <p:nvSpPr>
          <p:cNvPr id="6" name="Slide Number Placeholder 5"/>
          <p:cNvSpPr>
            <a:spLocks noGrp="1"/>
          </p:cNvSpPr>
          <p:nvPr>
            <p:ph type="sldNum" sz="quarter" idx="12"/>
          </p:nvPr>
        </p:nvSpPr>
        <p:spPr>
          <a:xfrm>
            <a:off x="8451056" y="809624"/>
            <a:ext cx="502920" cy="300831"/>
          </a:xfrm>
        </p:spPr>
        <p:txBody>
          <a:bodyPr/>
          <a:lstStyle/>
          <a:p>
            <a:fld id="{43F1E311-2E8B-4E08-BE16-F9DD22468C43}" type="slidenum">
              <a:rPr lang="en-GB" smtClean="0"/>
              <a:pPr/>
              <a:t>‹#›</a:t>
            </a:fld>
            <a:endParaRPr lang="en-GB"/>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6F71411A-CA7D-4EE2-97A3-2BB03EAAB602}" type="datetimeFigureOut">
              <a:rPr lang="en-US" smtClean="0"/>
              <a:pPr/>
              <a:t>12/15/2009</a:t>
            </a:fld>
            <a:endParaRPr lang="en-GB"/>
          </a:p>
        </p:txBody>
      </p:sp>
      <p:sp>
        <p:nvSpPr>
          <p:cNvPr id="6" name="Footer Placeholder 5"/>
          <p:cNvSpPr>
            <a:spLocks noGrp="1"/>
          </p:cNvSpPr>
          <p:nvPr>
            <p:ph type="ftr" sz="quarter" idx="11"/>
          </p:nvPr>
        </p:nvSpPr>
        <p:spPr>
          <a:xfrm>
            <a:off x="457200" y="6480969"/>
            <a:ext cx="4260056" cy="301752"/>
          </a:xfrm>
        </p:spPr>
        <p:txBody>
          <a:bodyPr/>
          <a:lstStyle/>
          <a:p>
            <a:endParaRPr lang="en-GB"/>
          </a:p>
        </p:txBody>
      </p:sp>
      <p:sp>
        <p:nvSpPr>
          <p:cNvPr id="7" name="Slide Number Placeholder 6"/>
          <p:cNvSpPr>
            <a:spLocks noGrp="1"/>
          </p:cNvSpPr>
          <p:nvPr>
            <p:ph type="sldNum" sz="quarter" idx="12"/>
          </p:nvPr>
        </p:nvSpPr>
        <p:spPr>
          <a:xfrm>
            <a:off x="7589520" y="6480969"/>
            <a:ext cx="502920" cy="301752"/>
          </a:xfrm>
        </p:spPr>
        <p:txBody>
          <a:bodyPr/>
          <a:lstStyle/>
          <a:p>
            <a:fld id="{43F1E311-2E8B-4E08-BE16-F9DD22468C43}"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6F71411A-CA7D-4EE2-97A3-2BB03EAAB602}" type="datetimeFigureOut">
              <a:rPr lang="en-US" smtClean="0"/>
              <a:pPr/>
              <a:t>12/15/2009</a:t>
            </a:fld>
            <a:endParaRPr lang="en-GB"/>
          </a:p>
        </p:txBody>
      </p:sp>
      <p:sp>
        <p:nvSpPr>
          <p:cNvPr id="8" name="Footer Placeholder 7"/>
          <p:cNvSpPr>
            <a:spLocks noGrp="1"/>
          </p:cNvSpPr>
          <p:nvPr>
            <p:ph type="ftr" sz="quarter" idx="11"/>
          </p:nvPr>
        </p:nvSpPr>
        <p:spPr>
          <a:xfrm>
            <a:off x="457200" y="6480969"/>
            <a:ext cx="4261104" cy="301752"/>
          </a:xfrm>
        </p:spPr>
        <p:txBody>
          <a:bodyPr/>
          <a:lstStyle/>
          <a:p>
            <a:endParaRPr lang="en-GB"/>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43F1E311-2E8B-4E08-BE16-F9DD22468C43}"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F71411A-CA7D-4EE2-97A3-2BB03EAAB602}" type="datetimeFigureOut">
              <a:rPr lang="en-US" smtClean="0"/>
              <a:pPr/>
              <a:t>12/15/2009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3F1E311-2E8B-4E08-BE16-F9DD22468C43}"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6F71411A-CA7D-4EE2-97A3-2BB03EAAB602}" type="datetimeFigureOut">
              <a:rPr lang="en-US" smtClean="0"/>
              <a:pPr/>
              <a:t>12/15/2009</a:t>
            </a:fld>
            <a:endParaRPr lang="en-GB"/>
          </a:p>
        </p:txBody>
      </p:sp>
      <p:sp>
        <p:nvSpPr>
          <p:cNvPr id="3" name="Footer Placeholder 2"/>
          <p:cNvSpPr>
            <a:spLocks noGrp="1"/>
          </p:cNvSpPr>
          <p:nvPr>
            <p:ph type="ftr" sz="quarter" idx="11"/>
          </p:nvPr>
        </p:nvSpPr>
        <p:spPr>
          <a:xfrm>
            <a:off x="457200" y="6481890"/>
            <a:ext cx="4260056" cy="300831"/>
          </a:xfrm>
        </p:spPr>
        <p:txBody>
          <a:bodyPr/>
          <a:lstStyle/>
          <a:p>
            <a:endParaRPr lang="en-GB"/>
          </a:p>
        </p:txBody>
      </p:sp>
      <p:sp>
        <p:nvSpPr>
          <p:cNvPr id="4" name="Slide Number Placeholder 3"/>
          <p:cNvSpPr>
            <a:spLocks noGrp="1"/>
          </p:cNvSpPr>
          <p:nvPr>
            <p:ph type="sldNum" sz="quarter" idx="12"/>
          </p:nvPr>
        </p:nvSpPr>
        <p:spPr>
          <a:xfrm>
            <a:off x="7589520" y="6480969"/>
            <a:ext cx="502920" cy="301752"/>
          </a:xfrm>
        </p:spPr>
        <p:txBody>
          <a:bodyPr/>
          <a:lstStyle/>
          <a:p>
            <a:fld id="{43F1E311-2E8B-4E08-BE16-F9DD22468C43}"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6F71411A-CA7D-4EE2-97A3-2BB03EAAB602}" type="datetimeFigureOut">
              <a:rPr lang="en-US" smtClean="0"/>
              <a:pPr/>
              <a:t>12/15/2009</a:t>
            </a:fld>
            <a:endParaRPr lang="en-GB"/>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GB"/>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43F1E311-2E8B-4E08-BE16-F9DD22468C43}"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6F71411A-CA7D-4EE2-97A3-2BB03EAAB602}" type="datetimeFigureOut">
              <a:rPr lang="en-US" smtClean="0"/>
              <a:pPr/>
              <a:t>12/15/2009</a:t>
            </a:fld>
            <a:endParaRPr lang="en-GB"/>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GB"/>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43F1E311-2E8B-4E08-BE16-F9DD22468C43}"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6F71411A-CA7D-4EE2-97A3-2BB03EAAB602}" type="datetimeFigureOut">
              <a:rPr lang="en-US" smtClean="0"/>
              <a:pPr/>
              <a:t>12/15/2009</a:t>
            </a:fld>
            <a:endParaRPr lang="en-GB"/>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GB"/>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43F1E311-2E8B-4E08-BE16-F9DD22468C43}" type="slidenum">
              <a:rPr lang="en-GB" smtClean="0"/>
              <a:pPr/>
              <a:t>‹#›</a:t>
            </a:fld>
            <a:endParaRPr lang="en-GB"/>
          </a:p>
        </p:txBody>
      </p:sp>
    </p:spTree>
  </p:cSld>
  <p:clrMap bg1="dk1" tx1="lt1" bg2="dk2" tx2="lt2" accent1="accent1" accent2="accent2" accent3="accent3" accent4="accent4" accent5="accent5" accent6="accent6" hlink="hlink" folHlink="folHlink"/>
  <p:sldLayoutIdLst>
    <p:sldLayoutId id="2147484237" r:id="rId1"/>
    <p:sldLayoutId id="2147484238" r:id="rId2"/>
    <p:sldLayoutId id="2147484239" r:id="rId3"/>
    <p:sldLayoutId id="2147484240" r:id="rId4"/>
    <p:sldLayoutId id="2147484241" r:id="rId5"/>
    <p:sldLayoutId id="2147484242" r:id="rId6"/>
    <p:sldLayoutId id="2147484243" r:id="rId7"/>
    <p:sldLayoutId id="2147484244" r:id="rId8"/>
    <p:sldLayoutId id="2147484245" r:id="rId9"/>
    <p:sldLayoutId id="2147484246" r:id="rId10"/>
    <p:sldLayoutId id="214748424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http://www.impawards.com/2006/posters/its_a_boy_girl_thing.jpg"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4.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71604" y="571480"/>
            <a:ext cx="5105400" cy="2868168"/>
          </a:xfrm>
        </p:spPr>
        <p:txBody>
          <a:bodyPr>
            <a:normAutofit/>
          </a:bodyPr>
          <a:lstStyle/>
          <a:p>
            <a:pPr algn="l"/>
            <a:r>
              <a:rPr lang="en-GB" dirty="0" smtClean="0"/>
              <a:t>Genre Research</a:t>
            </a:r>
            <a:endParaRPr lang="en-GB" dirty="0"/>
          </a:p>
        </p:txBody>
      </p:sp>
      <p:sp>
        <p:nvSpPr>
          <p:cNvPr id="3" name="Subtitle 2"/>
          <p:cNvSpPr>
            <a:spLocks noGrp="1"/>
          </p:cNvSpPr>
          <p:nvPr>
            <p:ph type="subTitle" idx="1"/>
          </p:nvPr>
        </p:nvSpPr>
        <p:spPr>
          <a:xfrm>
            <a:off x="571472" y="3429000"/>
            <a:ext cx="8062912" cy="1752600"/>
          </a:xfrm>
        </p:spPr>
        <p:txBody>
          <a:bodyPr/>
          <a:lstStyle/>
          <a:p>
            <a:pPr algn="l"/>
            <a:r>
              <a:rPr lang="en-GB" dirty="0" smtClean="0"/>
              <a:t>Teenage romance comedy</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82" y="214290"/>
            <a:ext cx="8229600" cy="1399032"/>
          </a:xfrm>
        </p:spPr>
        <p:txBody>
          <a:bodyPr/>
          <a:lstStyle/>
          <a:p>
            <a:r>
              <a:rPr lang="en-GB" dirty="0" smtClean="0"/>
              <a:t>Highest crossing romantic comedy's</a:t>
            </a:r>
            <a:endParaRPr lang="en-GB" dirty="0"/>
          </a:p>
        </p:txBody>
      </p:sp>
      <p:graphicFrame>
        <p:nvGraphicFramePr>
          <p:cNvPr id="8" name="Table 7"/>
          <p:cNvGraphicFramePr>
            <a:graphicFrameLocks noGrp="1"/>
          </p:cNvGraphicFramePr>
          <p:nvPr/>
        </p:nvGraphicFramePr>
        <p:xfrm>
          <a:off x="642910" y="1714488"/>
          <a:ext cx="6786609" cy="4641940"/>
        </p:xfrm>
        <a:graphic>
          <a:graphicData uri="http://schemas.openxmlformats.org/drawingml/2006/table">
            <a:tbl>
              <a:tblPr firstRow="1" bandRow="1">
                <a:tableStyleId>{5C22544A-7EE6-4342-B048-85BDC9FD1C3A}</a:tableStyleId>
              </a:tblPr>
              <a:tblGrid>
                <a:gridCol w="463931"/>
                <a:gridCol w="1421237"/>
                <a:gridCol w="942585"/>
                <a:gridCol w="1745287"/>
                <a:gridCol w="1261063"/>
                <a:gridCol w="952506"/>
              </a:tblGrid>
              <a:tr h="552317">
                <a:tc>
                  <a:txBody>
                    <a:bodyPr/>
                    <a:lstStyle/>
                    <a:p>
                      <a:r>
                        <a:rPr lang="en-GB" sz="1600" dirty="0" smtClean="0"/>
                        <a:t>1</a:t>
                      </a:r>
                    </a:p>
                  </a:txBody>
                  <a:tcPr/>
                </a:tc>
                <a:tc>
                  <a:txBody>
                    <a:bodyPr/>
                    <a:lstStyle/>
                    <a:p>
                      <a:r>
                        <a:rPr lang="en-GB" sz="1600" dirty="0" smtClean="0"/>
                        <a:t>Title</a:t>
                      </a:r>
                      <a:endParaRPr lang="en-GB" sz="1600" dirty="0"/>
                    </a:p>
                  </a:txBody>
                  <a:tcPr/>
                </a:tc>
                <a:tc>
                  <a:txBody>
                    <a:bodyPr/>
                    <a:lstStyle/>
                    <a:p>
                      <a:r>
                        <a:rPr lang="en-GB" sz="1600" dirty="0" smtClean="0"/>
                        <a:t>Studio</a:t>
                      </a:r>
                      <a:endParaRPr lang="en-GB" sz="1600" dirty="0"/>
                    </a:p>
                  </a:txBody>
                  <a:tcPr/>
                </a:tc>
                <a:tc>
                  <a:txBody>
                    <a:bodyPr/>
                    <a:lstStyle/>
                    <a:p>
                      <a:r>
                        <a:rPr lang="en-GB" sz="1600" dirty="0" smtClean="0"/>
                        <a:t>Lifetime </a:t>
                      </a:r>
                      <a:r>
                        <a:rPr lang="en-GB" sz="1600" dirty="0" smtClean="0"/>
                        <a:t>Gross</a:t>
                      </a:r>
                      <a:endParaRPr lang="en-GB" sz="1600" dirty="0"/>
                    </a:p>
                  </a:txBody>
                  <a:tcPr/>
                </a:tc>
                <a:tc>
                  <a:txBody>
                    <a:bodyPr/>
                    <a:lstStyle/>
                    <a:p>
                      <a:r>
                        <a:rPr lang="en-GB" sz="1600" dirty="0" smtClean="0"/>
                        <a:t>Opening</a:t>
                      </a:r>
                      <a:endParaRPr lang="en-GB" sz="1600" dirty="0"/>
                    </a:p>
                  </a:txBody>
                  <a:tcPr/>
                </a:tc>
                <a:tc>
                  <a:txBody>
                    <a:bodyPr/>
                    <a:lstStyle/>
                    <a:p>
                      <a:r>
                        <a:rPr lang="en-GB" sz="1600" dirty="0" smtClean="0"/>
                        <a:t>Dates </a:t>
                      </a:r>
                      <a:endParaRPr lang="en-GB" sz="1600" dirty="0"/>
                    </a:p>
                  </a:txBody>
                  <a:tcPr/>
                </a:tc>
              </a:tr>
              <a:tr h="220927">
                <a:tc>
                  <a:txBody>
                    <a:bodyPr/>
                    <a:lstStyle/>
                    <a:p>
                      <a:r>
                        <a:rPr lang="en-GB" sz="1400" dirty="0" smtClean="0"/>
                        <a:t>2</a:t>
                      </a:r>
                    </a:p>
                  </a:txBody>
                  <a:tcPr/>
                </a:tc>
                <a:tc>
                  <a:txBody>
                    <a:bodyPr/>
                    <a:lstStyle/>
                    <a:p>
                      <a:r>
                        <a:rPr lang="en-GB" sz="1400" dirty="0" smtClean="0"/>
                        <a:t>Twilight</a:t>
                      </a:r>
                      <a:endParaRPr lang="en-GB" sz="1400" dirty="0"/>
                    </a:p>
                  </a:txBody>
                  <a:tcPr/>
                </a:tc>
                <a:tc>
                  <a:txBody>
                    <a:bodyPr/>
                    <a:lstStyle/>
                    <a:p>
                      <a:r>
                        <a:rPr lang="en-GB" sz="1400" dirty="0" smtClean="0"/>
                        <a:t>Sum.</a:t>
                      </a:r>
                      <a:endParaRPr lang="en-GB" sz="1400" dirty="0"/>
                    </a:p>
                  </a:txBody>
                  <a:tcPr/>
                </a:tc>
                <a:tc>
                  <a:txBody>
                    <a:bodyPr/>
                    <a:lstStyle/>
                    <a:p>
                      <a:r>
                        <a:rPr lang="en-GB" sz="1400" dirty="0" smtClean="0"/>
                        <a:t>$192,769,854    </a:t>
                      </a:r>
                      <a:endParaRPr lang="en-GB" sz="1400" dirty="0"/>
                    </a:p>
                  </a:txBody>
                  <a:tcPr/>
                </a:tc>
                <a:tc>
                  <a:txBody>
                    <a:bodyPr/>
                    <a:lstStyle/>
                    <a:p>
                      <a:r>
                        <a:rPr lang="en-GB" sz="1400" dirty="0" smtClean="0"/>
                        <a:t>$69,637,740</a:t>
                      </a:r>
                      <a:endParaRPr lang="en-GB" sz="1400" dirty="0"/>
                    </a:p>
                  </a:txBody>
                  <a:tcPr/>
                </a:tc>
                <a:tc>
                  <a:txBody>
                    <a:bodyPr/>
                    <a:lstStyle/>
                    <a:p>
                      <a:r>
                        <a:rPr lang="en-GB" sz="1400" dirty="0" smtClean="0"/>
                        <a:t>11/21/08</a:t>
                      </a:r>
                      <a:endParaRPr lang="en-GB" sz="1400" dirty="0"/>
                    </a:p>
                  </a:txBody>
                  <a:tcPr/>
                </a:tc>
              </a:tr>
              <a:tr h="386622">
                <a:tc>
                  <a:txBody>
                    <a:bodyPr/>
                    <a:lstStyle/>
                    <a:p>
                      <a:r>
                        <a:rPr lang="en-GB" sz="1400" dirty="0" smtClean="0"/>
                        <a:t>3</a:t>
                      </a:r>
                    </a:p>
                  </a:txBody>
                  <a:tcPr/>
                </a:tc>
                <a:tc>
                  <a:txBody>
                    <a:bodyPr/>
                    <a:lstStyle/>
                    <a:p>
                      <a:r>
                        <a:rPr lang="en-GB" sz="1400" dirty="0" smtClean="0"/>
                        <a:t>Save the last dance</a:t>
                      </a:r>
                      <a:endParaRPr lang="en-GB" sz="1400" dirty="0"/>
                    </a:p>
                  </a:txBody>
                  <a:tcPr/>
                </a:tc>
                <a:tc>
                  <a:txBody>
                    <a:bodyPr/>
                    <a:lstStyle/>
                    <a:p>
                      <a:r>
                        <a:rPr lang="en-GB" sz="1400" dirty="0" smtClean="0"/>
                        <a:t>Par.</a:t>
                      </a:r>
                      <a:endParaRPr lang="en-GB" sz="1400" dirty="0"/>
                    </a:p>
                  </a:txBody>
                  <a:tcPr/>
                </a:tc>
                <a:tc>
                  <a:txBody>
                    <a:bodyPr/>
                    <a:lstStyle/>
                    <a:p>
                      <a:r>
                        <a:rPr lang="en-GB" sz="1400" dirty="0" smtClean="0"/>
                        <a:t>$91,057,006</a:t>
                      </a:r>
                      <a:endParaRPr lang="en-GB" sz="1400" dirty="0"/>
                    </a:p>
                  </a:txBody>
                  <a:tcPr/>
                </a:tc>
                <a:tc>
                  <a:txBody>
                    <a:bodyPr/>
                    <a:lstStyle/>
                    <a:p>
                      <a:r>
                        <a:rPr lang="en-GB" sz="1400" dirty="0" smtClean="0"/>
                        <a:t>$23,444,930</a:t>
                      </a:r>
                      <a:endParaRPr lang="en-GB" sz="1400" dirty="0"/>
                    </a:p>
                  </a:txBody>
                  <a:tcPr/>
                </a:tc>
                <a:tc>
                  <a:txBody>
                    <a:bodyPr/>
                    <a:lstStyle/>
                    <a:p>
                      <a:r>
                        <a:rPr lang="en-GB" sz="1400" dirty="0" smtClean="0"/>
                        <a:t>1/12/01</a:t>
                      </a:r>
                      <a:endParaRPr lang="en-GB" sz="1400" dirty="0"/>
                    </a:p>
                  </a:txBody>
                  <a:tcPr/>
                </a:tc>
              </a:tr>
              <a:tr h="220927">
                <a:tc>
                  <a:txBody>
                    <a:bodyPr/>
                    <a:lstStyle/>
                    <a:p>
                      <a:r>
                        <a:rPr lang="en-GB" sz="1400" dirty="0" smtClean="0"/>
                        <a:t>4</a:t>
                      </a:r>
                    </a:p>
                  </a:txBody>
                  <a:tcPr/>
                </a:tc>
                <a:tc>
                  <a:txBody>
                    <a:bodyPr/>
                    <a:lstStyle/>
                    <a:p>
                      <a:r>
                        <a:rPr lang="en-GB" sz="1400" dirty="0" smtClean="0"/>
                        <a:t>Step</a:t>
                      </a:r>
                      <a:r>
                        <a:rPr lang="en-GB" sz="1400" baseline="0" dirty="0" smtClean="0"/>
                        <a:t> Up</a:t>
                      </a:r>
                      <a:endParaRPr lang="en-GB" sz="1400" dirty="0"/>
                    </a:p>
                  </a:txBody>
                  <a:tcPr/>
                </a:tc>
                <a:tc>
                  <a:txBody>
                    <a:bodyPr/>
                    <a:lstStyle/>
                    <a:p>
                      <a:r>
                        <a:rPr lang="en-GB" sz="1400" dirty="0" smtClean="0"/>
                        <a:t>BV</a:t>
                      </a:r>
                      <a:endParaRPr lang="en-GB" sz="1400" dirty="0"/>
                    </a:p>
                  </a:txBody>
                  <a:tcPr/>
                </a:tc>
                <a:tc>
                  <a:txBody>
                    <a:bodyPr/>
                    <a:lstStyle/>
                    <a:p>
                      <a:r>
                        <a:rPr lang="en-GB" sz="1400" dirty="0" smtClean="0"/>
                        <a:t>$65,328,121</a:t>
                      </a:r>
                      <a:endParaRPr lang="en-GB" sz="1400" dirty="0"/>
                    </a:p>
                  </a:txBody>
                  <a:tcPr/>
                </a:tc>
                <a:tc>
                  <a:txBody>
                    <a:bodyPr/>
                    <a:lstStyle/>
                    <a:p>
                      <a:r>
                        <a:rPr lang="en-GB" sz="1400" dirty="0" smtClean="0"/>
                        <a:t>$20,659,573</a:t>
                      </a:r>
                      <a:endParaRPr lang="en-GB" sz="1400" dirty="0"/>
                    </a:p>
                  </a:txBody>
                  <a:tcPr/>
                </a:tc>
                <a:tc>
                  <a:txBody>
                    <a:bodyPr/>
                    <a:lstStyle/>
                    <a:p>
                      <a:r>
                        <a:rPr lang="en-GB" sz="1400" dirty="0" smtClean="0"/>
                        <a:t>8/11/06</a:t>
                      </a:r>
                      <a:endParaRPr lang="en-GB" sz="1400" dirty="0"/>
                    </a:p>
                  </a:txBody>
                  <a:tcPr/>
                </a:tc>
              </a:tr>
              <a:tr h="386622">
                <a:tc>
                  <a:txBody>
                    <a:bodyPr/>
                    <a:lstStyle/>
                    <a:p>
                      <a:r>
                        <a:rPr lang="en-GB" sz="1400" dirty="0" smtClean="0"/>
                        <a:t>5</a:t>
                      </a:r>
                    </a:p>
                  </a:txBody>
                  <a:tcPr/>
                </a:tc>
                <a:tc>
                  <a:txBody>
                    <a:bodyPr/>
                    <a:lstStyle/>
                    <a:p>
                      <a:r>
                        <a:rPr lang="en-GB" sz="1400" dirty="0" smtClean="0"/>
                        <a:t>She’s All</a:t>
                      </a:r>
                      <a:r>
                        <a:rPr lang="en-GB" sz="1400" baseline="0" dirty="0" smtClean="0"/>
                        <a:t> That</a:t>
                      </a:r>
                      <a:endParaRPr lang="en-GB" sz="1400" dirty="0"/>
                    </a:p>
                  </a:txBody>
                  <a:tcPr/>
                </a:tc>
                <a:tc>
                  <a:txBody>
                    <a:bodyPr/>
                    <a:lstStyle/>
                    <a:p>
                      <a:r>
                        <a:rPr lang="en-GB" sz="1400" dirty="0" smtClean="0"/>
                        <a:t>Mira.</a:t>
                      </a:r>
                      <a:endParaRPr lang="en-GB" sz="1400" dirty="0"/>
                    </a:p>
                  </a:txBody>
                  <a:tcPr/>
                </a:tc>
                <a:tc>
                  <a:txBody>
                    <a:bodyPr/>
                    <a:lstStyle/>
                    <a:p>
                      <a:r>
                        <a:rPr lang="en-GB" sz="1400" dirty="0" smtClean="0"/>
                        <a:t>$63,366,989</a:t>
                      </a:r>
                      <a:endParaRPr lang="en-GB" sz="1400" dirty="0"/>
                    </a:p>
                  </a:txBody>
                  <a:tcPr/>
                </a:tc>
                <a:tc>
                  <a:txBody>
                    <a:bodyPr/>
                    <a:lstStyle/>
                    <a:p>
                      <a:r>
                        <a:rPr lang="en-GB" sz="1400" dirty="0" smtClean="0"/>
                        <a:t>$16,065,430</a:t>
                      </a:r>
                      <a:endParaRPr lang="en-GB" sz="1400" dirty="0"/>
                    </a:p>
                  </a:txBody>
                  <a:tcPr/>
                </a:tc>
                <a:tc>
                  <a:txBody>
                    <a:bodyPr/>
                    <a:lstStyle/>
                    <a:p>
                      <a:r>
                        <a:rPr lang="en-GB" sz="1400" dirty="0" smtClean="0"/>
                        <a:t>1/29/99</a:t>
                      </a:r>
                      <a:endParaRPr lang="en-GB" sz="1400" dirty="0"/>
                    </a:p>
                  </a:txBody>
                  <a:tcPr/>
                </a:tc>
              </a:tr>
              <a:tr h="552317">
                <a:tc>
                  <a:txBody>
                    <a:bodyPr/>
                    <a:lstStyle/>
                    <a:p>
                      <a:r>
                        <a:rPr lang="en-GB" sz="1400" dirty="0" smtClean="0"/>
                        <a:t>6</a:t>
                      </a:r>
                    </a:p>
                  </a:txBody>
                  <a:tcPr/>
                </a:tc>
                <a:tc>
                  <a:txBody>
                    <a:bodyPr/>
                    <a:lstStyle/>
                    <a:p>
                      <a:r>
                        <a:rPr lang="en-GB" sz="1400" dirty="0" smtClean="0"/>
                        <a:t>A Cinderella</a:t>
                      </a:r>
                      <a:r>
                        <a:rPr lang="en-GB" sz="1400" baseline="0" dirty="0" smtClean="0"/>
                        <a:t> Story</a:t>
                      </a:r>
                      <a:endParaRPr lang="en-GB" sz="1400" dirty="0"/>
                    </a:p>
                  </a:txBody>
                  <a:tcPr/>
                </a:tc>
                <a:tc>
                  <a:txBody>
                    <a:bodyPr/>
                    <a:lstStyle/>
                    <a:p>
                      <a:r>
                        <a:rPr lang="en-GB" sz="1400" dirty="0" smtClean="0"/>
                        <a:t>WB</a:t>
                      </a:r>
                      <a:endParaRPr lang="en-GB" sz="1400" dirty="0"/>
                    </a:p>
                  </a:txBody>
                  <a:tcPr/>
                </a:tc>
                <a:tc>
                  <a:txBody>
                    <a:bodyPr/>
                    <a:lstStyle/>
                    <a:p>
                      <a:r>
                        <a:rPr lang="en-GB" sz="1400" dirty="0" smtClean="0"/>
                        <a:t>$51,438,175</a:t>
                      </a:r>
                      <a:endParaRPr lang="en-GB" sz="1400" dirty="0"/>
                    </a:p>
                  </a:txBody>
                  <a:tcPr/>
                </a:tc>
                <a:tc>
                  <a:txBody>
                    <a:bodyPr/>
                    <a:lstStyle/>
                    <a:p>
                      <a:r>
                        <a:rPr lang="en-GB" sz="1400" dirty="0" smtClean="0"/>
                        <a:t>$13,623,350</a:t>
                      </a:r>
                      <a:endParaRPr lang="en-GB" sz="1400" dirty="0"/>
                    </a:p>
                  </a:txBody>
                  <a:tcPr/>
                </a:tc>
                <a:tc>
                  <a:txBody>
                    <a:bodyPr/>
                    <a:lstStyle/>
                    <a:p>
                      <a:r>
                        <a:rPr lang="en-GB" sz="1400" dirty="0" smtClean="0"/>
                        <a:t>7/16/04</a:t>
                      </a:r>
                      <a:endParaRPr lang="en-GB" sz="1400" dirty="0"/>
                    </a:p>
                  </a:txBody>
                  <a:tcPr/>
                </a:tc>
              </a:tr>
              <a:tr h="386622">
                <a:tc>
                  <a:txBody>
                    <a:bodyPr/>
                    <a:lstStyle/>
                    <a:p>
                      <a:r>
                        <a:rPr lang="en-GB" sz="1400" dirty="0" smtClean="0"/>
                        <a:t>7</a:t>
                      </a:r>
                    </a:p>
                  </a:txBody>
                  <a:tcPr/>
                </a:tc>
                <a:tc>
                  <a:txBody>
                    <a:bodyPr/>
                    <a:lstStyle/>
                    <a:p>
                      <a:r>
                        <a:rPr lang="en-GB" sz="1400" dirty="0" smtClean="0"/>
                        <a:t>Romeo+</a:t>
                      </a:r>
                      <a:r>
                        <a:rPr lang="en-GB" sz="1400" baseline="0" dirty="0" smtClean="0"/>
                        <a:t> Juliet</a:t>
                      </a:r>
                      <a:endParaRPr lang="en-GB" sz="1400" dirty="0"/>
                    </a:p>
                  </a:txBody>
                  <a:tcPr/>
                </a:tc>
                <a:tc>
                  <a:txBody>
                    <a:bodyPr/>
                    <a:lstStyle/>
                    <a:p>
                      <a:r>
                        <a:rPr lang="en-GB" sz="1400" dirty="0" smtClean="0"/>
                        <a:t>Par.</a:t>
                      </a:r>
                      <a:endParaRPr lang="en-GB" sz="1400" dirty="0"/>
                    </a:p>
                  </a:txBody>
                  <a:tcPr/>
                </a:tc>
                <a:tc>
                  <a:txBody>
                    <a:bodyPr/>
                    <a:lstStyle/>
                    <a:p>
                      <a:r>
                        <a:rPr lang="en-GB" sz="1400" dirty="0" smtClean="0"/>
                        <a:t>$46,351,345</a:t>
                      </a:r>
                      <a:endParaRPr lang="en-GB" sz="1400" dirty="0"/>
                    </a:p>
                  </a:txBody>
                  <a:tcPr/>
                </a:tc>
                <a:tc>
                  <a:txBody>
                    <a:bodyPr/>
                    <a:lstStyle/>
                    <a:p>
                      <a:r>
                        <a:rPr lang="en-GB" sz="1400" dirty="0" smtClean="0"/>
                        <a:t>$11,133,231</a:t>
                      </a:r>
                      <a:endParaRPr lang="en-GB" sz="1400" dirty="0"/>
                    </a:p>
                  </a:txBody>
                  <a:tcPr/>
                </a:tc>
                <a:tc>
                  <a:txBody>
                    <a:bodyPr/>
                    <a:lstStyle/>
                    <a:p>
                      <a:r>
                        <a:rPr lang="en-GB" sz="1400" dirty="0" smtClean="0"/>
                        <a:t>11/1/96</a:t>
                      </a:r>
                      <a:endParaRPr lang="en-GB" sz="1400" dirty="0"/>
                    </a:p>
                  </a:txBody>
                  <a:tcPr/>
                </a:tc>
              </a:tr>
              <a:tr h="386622">
                <a:tc>
                  <a:txBody>
                    <a:bodyPr/>
                    <a:lstStyle/>
                    <a:p>
                      <a:r>
                        <a:rPr lang="en-GB" sz="1400" dirty="0" smtClean="0"/>
                        <a:t>8</a:t>
                      </a:r>
                    </a:p>
                  </a:txBody>
                  <a:tcPr/>
                </a:tc>
                <a:tc>
                  <a:txBody>
                    <a:bodyPr/>
                    <a:lstStyle/>
                    <a:p>
                      <a:r>
                        <a:rPr lang="en-GB" sz="1400" dirty="0" smtClean="0"/>
                        <a:t>A Walk</a:t>
                      </a:r>
                      <a:r>
                        <a:rPr lang="en-GB" sz="1400" baseline="0" dirty="0" smtClean="0"/>
                        <a:t> to remember</a:t>
                      </a:r>
                      <a:endParaRPr lang="en-GB" sz="1400" dirty="0"/>
                    </a:p>
                  </a:txBody>
                  <a:tcPr/>
                </a:tc>
                <a:tc>
                  <a:txBody>
                    <a:bodyPr/>
                    <a:lstStyle/>
                    <a:p>
                      <a:r>
                        <a:rPr lang="en-GB" sz="1400" dirty="0" smtClean="0"/>
                        <a:t>WB</a:t>
                      </a:r>
                      <a:endParaRPr lang="en-GB" sz="1400" dirty="0"/>
                    </a:p>
                  </a:txBody>
                  <a:tcPr/>
                </a:tc>
                <a:tc>
                  <a:txBody>
                    <a:bodyPr/>
                    <a:lstStyle/>
                    <a:p>
                      <a:r>
                        <a:rPr lang="en-GB" sz="1400" dirty="0" smtClean="0"/>
                        <a:t>$41,281,092</a:t>
                      </a:r>
                      <a:endParaRPr lang="en-GB" sz="1400" dirty="0"/>
                    </a:p>
                  </a:txBody>
                  <a:tcPr/>
                </a:tc>
                <a:tc>
                  <a:txBody>
                    <a:bodyPr/>
                    <a:lstStyle/>
                    <a:p>
                      <a:r>
                        <a:rPr lang="en-GB" sz="1400" dirty="0" smtClean="0"/>
                        <a:t>$12,177,488</a:t>
                      </a:r>
                      <a:endParaRPr lang="en-GB" sz="1400" dirty="0"/>
                    </a:p>
                  </a:txBody>
                  <a:tcPr/>
                </a:tc>
                <a:tc>
                  <a:txBody>
                    <a:bodyPr/>
                    <a:lstStyle/>
                    <a:p>
                      <a:r>
                        <a:rPr lang="en-GB" sz="1400" dirty="0" smtClean="0"/>
                        <a:t>1/25/02</a:t>
                      </a:r>
                      <a:endParaRPr lang="en-GB" sz="1400" dirty="0"/>
                    </a:p>
                  </a:txBody>
                  <a:tcPr/>
                </a:tc>
              </a:tr>
              <a:tr h="386622">
                <a:tc>
                  <a:txBody>
                    <a:bodyPr/>
                    <a:lstStyle/>
                    <a:p>
                      <a:r>
                        <a:rPr lang="en-GB" sz="1400" dirty="0" smtClean="0"/>
                        <a:t>9</a:t>
                      </a:r>
                    </a:p>
                  </a:txBody>
                  <a:tcPr/>
                </a:tc>
                <a:tc>
                  <a:txBody>
                    <a:bodyPr/>
                    <a:lstStyle/>
                    <a:p>
                      <a:r>
                        <a:rPr lang="en-GB" sz="1400" dirty="0" smtClean="0"/>
                        <a:t>Pretty in</a:t>
                      </a:r>
                      <a:r>
                        <a:rPr lang="en-GB" sz="1400" baseline="0" dirty="0" smtClean="0"/>
                        <a:t> Pink</a:t>
                      </a:r>
                      <a:endParaRPr lang="en-GB" sz="1400" dirty="0"/>
                    </a:p>
                  </a:txBody>
                  <a:tcPr/>
                </a:tc>
                <a:tc>
                  <a:txBody>
                    <a:bodyPr/>
                    <a:lstStyle/>
                    <a:p>
                      <a:r>
                        <a:rPr lang="en-GB" sz="1400" dirty="0" smtClean="0"/>
                        <a:t>Par.</a:t>
                      </a:r>
                      <a:endParaRPr lang="en-GB" sz="1400" dirty="0"/>
                    </a:p>
                  </a:txBody>
                  <a:tcPr/>
                </a:tc>
                <a:tc>
                  <a:txBody>
                    <a:bodyPr/>
                    <a:lstStyle/>
                    <a:p>
                      <a:r>
                        <a:rPr lang="en-GB" sz="1400" dirty="0" smtClean="0"/>
                        <a:t>$39,053,061</a:t>
                      </a:r>
                      <a:endParaRPr lang="en-GB" sz="1400" dirty="0"/>
                    </a:p>
                  </a:txBody>
                  <a:tcPr/>
                </a:tc>
                <a:tc>
                  <a:txBody>
                    <a:bodyPr/>
                    <a:lstStyle/>
                    <a:p>
                      <a:r>
                        <a:rPr lang="en-GB" sz="1400" dirty="0" smtClean="0"/>
                        <a:t>$6,065,870</a:t>
                      </a:r>
                      <a:endParaRPr lang="en-GB" sz="1400" dirty="0"/>
                    </a:p>
                  </a:txBody>
                  <a:tcPr/>
                </a:tc>
                <a:tc>
                  <a:txBody>
                    <a:bodyPr/>
                    <a:lstStyle/>
                    <a:p>
                      <a:r>
                        <a:rPr lang="en-GB" sz="1400" dirty="0" smtClean="0"/>
                        <a:t>2/28/86</a:t>
                      </a:r>
                      <a:endParaRPr lang="en-GB" sz="1400" dirty="0"/>
                    </a:p>
                  </a:txBody>
                  <a:tcPr/>
                </a:tc>
              </a:tr>
              <a:tr h="552317">
                <a:tc>
                  <a:txBody>
                    <a:bodyPr/>
                    <a:lstStyle/>
                    <a:p>
                      <a:r>
                        <a:rPr lang="en-GB" sz="1400" dirty="0" smtClean="0"/>
                        <a:t>10</a:t>
                      </a:r>
                    </a:p>
                  </a:txBody>
                  <a:tcPr/>
                </a:tc>
                <a:tc>
                  <a:txBody>
                    <a:bodyPr/>
                    <a:lstStyle/>
                    <a:p>
                      <a:r>
                        <a:rPr lang="en-GB" sz="1400" dirty="0" smtClean="0"/>
                        <a:t>10 Things I hate about you</a:t>
                      </a:r>
                      <a:endParaRPr lang="en-GB" sz="1400" dirty="0"/>
                    </a:p>
                  </a:txBody>
                  <a:tcPr/>
                </a:tc>
                <a:tc>
                  <a:txBody>
                    <a:bodyPr/>
                    <a:lstStyle/>
                    <a:p>
                      <a:r>
                        <a:rPr lang="en-GB" sz="1400" dirty="0" smtClean="0"/>
                        <a:t>BV</a:t>
                      </a:r>
                      <a:endParaRPr lang="en-GB" sz="1400" dirty="0"/>
                    </a:p>
                  </a:txBody>
                  <a:tcPr/>
                </a:tc>
                <a:tc>
                  <a:txBody>
                    <a:bodyPr/>
                    <a:lstStyle/>
                    <a:p>
                      <a:r>
                        <a:rPr lang="en-GB" sz="1400" dirty="0" smtClean="0"/>
                        <a:t>$38,178,166</a:t>
                      </a:r>
                      <a:endParaRPr lang="en-GB" sz="1400" dirty="0"/>
                    </a:p>
                  </a:txBody>
                  <a:tcPr/>
                </a:tc>
                <a:tc>
                  <a:txBody>
                    <a:bodyPr/>
                    <a:lstStyle/>
                    <a:p>
                      <a:r>
                        <a:rPr lang="en-GB" sz="1400" dirty="0" smtClean="0"/>
                        <a:t>$59,833,340</a:t>
                      </a:r>
                      <a:endParaRPr lang="en-GB" sz="1400" dirty="0"/>
                    </a:p>
                  </a:txBody>
                  <a:tcPr/>
                </a:tc>
                <a:tc>
                  <a:txBody>
                    <a:bodyPr/>
                    <a:lstStyle/>
                    <a:p>
                      <a:r>
                        <a:rPr lang="en-GB" sz="1400" dirty="0" smtClean="0"/>
                        <a:t>6/1/05</a:t>
                      </a:r>
                      <a:endParaRPr lang="en-GB" sz="1400" dirty="0"/>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a teenage Romantic Comedy?</a:t>
            </a:r>
            <a:endParaRPr lang="en-GB" dirty="0"/>
          </a:p>
        </p:txBody>
      </p:sp>
      <p:sp>
        <p:nvSpPr>
          <p:cNvPr id="3" name="Content Placeholder 2"/>
          <p:cNvSpPr>
            <a:spLocks noGrp="1"/>
          </p:cNvSpPr>
          <p:nvPr>
            <p:ph idx="1"/>
          </p:nvPr>
        </p:nvSpPr>
        <p:spPr/>
        <p:txBody>
          <a:bodyPr/>
          <a:lstStyle/>
          <a:p>
            <a:r>
              <a:rPr lang="en-US" sz="1400" dirty="0" smtClean="0">
                <a:latin typeface="Century Gothic" pitchFamily="34" charset="0"/>
              </a:rPr>
              <a:t>Teenage romance comedy is a genre targeted at mainly teenagers and young adults.</a:t>
            </a:r>
          </a:p>
          <a:p>
            <a:r>
              <a:rPr lang="en-US" sz="1400" dirty="0" smtClean="0">
                <a:latin typeface="Century Gothic" pitchFamily="34" charset="0"/>
              </a:rPr>
              <a:t>It consists of many scenario’s predominantly based on the interests of teenagers such as mischief, rebellion, first love and maturity. Although the intended audience is teenagers it can equally be enjoyed by a much larger demographic.</a:t>
            </a:r>
          </a:p>
          <a:p>
            <a:r>
              <a:rPr lang="en-US" sz="1400" dirty="0" smtClean="0">
                <a:latin typeface="Century Gothic" pitchFamily="34" charset="0"/>
              </a:rPr>
              <a:t>This genre always involves a destined  head over heels relationship between  a guy and girl who may not be socially accepted to be together for reasons such as status- e.g. ‘A Cinderella Story’ 2004. Also scenarios that follow  where the opposed ‘meant to be’ couple are initial enemies that end up realising they have more in common than they thought- e.g. ‘10 things I hate about you’1999.  </a:t>
            </a:r>
          </a:p>
          <a:p>
            <a:r>
              <a:rPr lang="en-US" sz="1400" dirty="0" smtClean="0">
                <a:latin typeface="Century Gothic" pitchFamily="34" charset="0"/>
              </a:rPr>
              <a:t>The most common  storyline would be the use of popular students and unpopular usually referred to as ‘nerd/geek’ which has been reiterate into many famous teenage </a:t>
            </a:r>
            <a:endParaRPr lang="en-GB" dirty="0"/>
          </a:p>
        </p:txBody>
      </p:sp>
      <p:pic>
        <p:nvPicPr>
          <p:cNvPr id="4" name="Picture 5" descr="http://www.tribute.ca/tribute_objects/images/movies/a_cinderella_story/acinderellastory2.jpg"/>
          <p:cNvPicPr>
            <a:picLocks noChangeAspect="1" noChangeArrowheads="1"/>
          </p:cNvPicPr>
          <p:nvPr/>
        </p:nvPicPr>
        <p:blipFill>
          <a:blip r:embed="rId2" cstate="print"/>
          <a:srcRect/>
          <a:stretch>
            <a:fillRect/>
          </a:stretch>
        </p:blipFill>
        <p:spPr bwMode="auto">
          <a:xfrm>
            <a:off x="345681" y="4500570"/>
            <a:ext cx="2143108" cy="2143140"/>
          </a:xfrm>
          <a:prstGeom prst="rect">
            <a:avLst/>
          </a:prstGeom>
          <a:noFill/>
        </p:spPr>
      </p:pic>
      <p:sp>
        <p:nvSpPr>
          <p:cNvPr id="5" name="TextBox 4"/>
          <p:cNvSpPr txBox="1"/>
          <p:nvPr/>
        </p:nvSpPr>
        <p:spPr>
          <a:xfrm>
            <a:off x="2500298" y="4357694"/>
            <a:ext cx="5929354" cy="1384995"/>
          </a:xfrm>
          <a:prstGeom prst="rect">
            <a:avLst/>
          </a:prstGeom>
          <a:noFill/>
        </p:spPr>
        <p:txBody>
          <a:bodyPr wrap="square" rtlCol="0">
            <a:spAutoFit/>
          </a:bodyPr>
          <a:lstStyle/>
          <a:p>
            <a:r>
              <a:rPr lang="en-GB" sz="1400" dirty="0" smtClean="0"/>
              <a:t>romance comedy's.- e.g. ‘Not another teen movie’ 2001.</a:t>
            </a:r>
          </a:p>
          <a:p>
            <a:r>
              <a:rPr lang="en-GB" sz="1400" dirty="0" smtClean="0"/>
              <a:t>Teenage  romance comedy's are predominantly romance based  and this is stereotypically fit to be within the interest of females  as this genre will most probably appeal to females more than males. </a:t>
            </a:r>
          </a:p>
          <a:p>
            <a:endParaRPr lang="en-GB" sz="1400" dirty="0"/>
          </a:p>
          <a:p>
            <a:endParaRPr lang="en-GB" sz="1400" dirty="0"/>
          </a:p>
        </p:txBody>
      </p:sp>
      <p:sp>
        <p:nvSpPr>
          <p:cNvPr id="6" name="TextBox 5"/>
          <p:cNvSpPr txBox="1"/>
          <p:nvPr/>
        </p:nvSpPr>
        <p:spPr>
          <a:xfrm>
            <a:off x="4429124" y="5643578"/>
            <a:ext cx="1785950" cy="369332"/>
          </a:xfrm>
          <a:prstGeom prst="rect">
            <a:avLst/>
          </a:prstGeom>
          <a:noFill/>
        </p:spPr>
        <p:txBody>
          <a:bodyPr wrap="square" rtlCol="0">
            <a:spAutoFit/>
          </a:bodyPr>
          <a:lstStyle/>
          <a:p>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910" y="0"/>
            <a:ext cx="8229600" cy="1399032"/>
          </a:xfrm>
        </p:spPr>
        <p:txBody>
          <a:bodyPr>
            <a:normAutofit/>
          </a:bodyPr>
          <a:lstStyle/>
          <a:p>
            <a:r>
              <a:rPr lang="en-GB" dirty="0" smtClean="0"/>
              <a:t>Repertoire of elements:</a:t>
            </a:r>
            <a:endParaRPr lang="en-GB" dirty="0"/>
          </a:p>
        </p:txBody>
      </p:sp>
      <p:sp>
        <p:nvSpPr>
          <p:cNvPr id="5" name="Content Placeholder 3"/>
          <p:cNvSpPr txBox="1">
            <a:spLocks/>
          </p:cNvSpPr>
          <p:nvPr/>
        </p:nvSpPr>
        <p:spPr>
          <a:xfrm>
            <a:off x="571472" y="1357298"/>
            <a:ext cx="8072494" cy="4357718"/>
          </a:xfrm>
          <a:prstGeom prst="rect">
            <a:avLst/>
          </a:prstGeom>
        </p:spPr>
        <p:txBody>
          <a:bodyPr vert="horz" anchor="t">
            <a:normAutofit/>
          </a:bodyPr>
          <a:lstStyle/>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n-GB" sz="2600" b="0" i="0" u="none" strike="noStrike" kern="1200" cap="none" spc="0" normalizeH="0" baseline="0" noProof="0" dirty="0" smtClean="0">
                <a:ln>
                  <a:noFill/>
                </a:ln>
                <a:solidFill>
                  <a:schemeClr val="tx1"/>
                </a:solidFill>
                <a:effectLst/>
                <a:uLnTx/>
                <a:uFillTx/>
                <a:latin typeface="+mn-lt"/>
                <a:ea typeface="+mn-ea"/>
                <a:cs typeface="+mn-cs"/>
              </a:rPr>
              <a:t>Ideological </a:t>
            </a:r>
            <a:r>
              <a:rPr kumimoji="0" lang="en-GB" sz="2600" b="0" i="0" u="none" strike="noStrike" kern="1200" cap="none" spc="0" normalizeH="0" baseline="0" noProof="0" dirty="0" smtClean="0">
                <a:ln>
                  <a:noFill/>
                </a:ln>
                <a:solidFill>
                  <a:schemeClr val="tx1"/>
                </a:solidFill>
                <a:effectLst/>
                <a:uLnTx/>
                <a:uFillTx/>
                <a:latin typeface="+mn-lt"/>
                <a:ea typeface="+mn-ea"/>
                <a:cs typeface="+mn-cs"/>
              </a:rPr>
              <a:t>themes</a:t>
            </a: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en-GB" sz="2600" b="0" i="0" u="none" strike="noStrike" kern="1200" cap="none" spc="0" normalizeH="0" baseline="0" noProof="0" dirty="0" smtClean="0">
              <a:ln>
                <a:noFill/>
              </a:ln>
              <a:solidFill>
                <a:schemeClr val="tx1"/>
              </a:solidFill>
              <a:effectLst/>
              <a:uLnTx/>
              <a:uFillTx/>
              <a:latin typeface="+mn-lt"/>
              <a:ea typeface="+mn-ea"/>
              <a:cs typeface="+mn-cs"/>
            </a:endParaRPr>
          </a:p>
          <a:p>
            <a:pPr marL="448056" indent="-384048">
              <a:spcBef>
                <a:spcPct val="20000"/>
              </a:spcBef>
              <a:buClr>
                <a:schemeClr val="accent1"/>
              </a:buClr>
              <a:buSzPct val="80000"/>
              <a:buFont typeface="Wingdings 2"/>
              <a:buChar char=""/>
            </a:pPr>
            <a:r>
              <a:rPr lang="en-GB" sz="1400" b="1" dirty="0" smtClean="0"/>
              <a:t>ordained  romance- </a:t>
            </a:r>
            <a:r>
              <a:rPr lang="en-GB" sz="1400" dirty="0" smtClean="0"/>
              <a:t>love that is made apparent  later on in the film. This genre is commonly known for discovering </a:t>
            </a: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lang="en-GB" sz="1400" b="1" dirty="0" smtClean="0"/>
              <a:t>Love wins through</a:t>
            </a:r>
            <a:r>
              <a:rPr lang="en-GB" sz="1400" dirty="0" smtClean="0"/>
              <a:t>- No matter how impossible the characters are made to not see eye to eye, the </a:t>
            </a:r>
            <a:r>
              <a:rPr lang="en-GB" sz="1400" dirty="0" smtClean="0"/>
              <a:t>audience is endured into the situation and expect the couple to resolve their issues and under any circumstance love has it’s way.</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lang="en-GB" sz="1400" b="1" dirty="0" smtClean="0"/>
              <a:t>Happy ending- </a:t>
            </a:r>
            <a:r>
              <a:rPr lang="en-GB" sz="1400" b="1" dirty="0" smtClean="0"/>
              <a:t>this occurs in most teenage romance, the audience is expected to faced with a foundation that builds up into a relationship between both characters. These relationships is what the audience is made to relate to, this is within the interest of females and explains why they are the predominant target audience. </a:t>
            </a:r>
            <a:endParaRPr kumimoji="0" lang="en-GB" sz="14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3"/>
          <p:cNvSpPr>
            <a:spLocks noGrp="1"/>
          </p:cNvSpPr>
          <p:nvPr>
            <p:ph sz="half" idx="2"/>
          </p:nvPr>
        </p:nvSpPr>
        <p:spPr>
          <a:xfrm>
            <a:off x="714348" y="1500174"/>
            <a:ext cx="7967690" cy="4525963"/>
          </a:xfrm>
        </p:spPr>
        <p:txBody>
          <a:bodyPr/>
          <a:lstStyle/>
          <a:p>
            <a:pPr>
              <a:buNone/>
            </a:pPr>
            <a:r>
              <a:rPr lang="en-GB" dirty="0" smtClean="0"/>
              <a:t>Narrative </a:t>
            </a:r>
            <a:r>
              <a:rPr lang="en-GB" dirty="0" smtClean="0"/>
              <a:t>Structure</a:t>
            </a:r>
          </a:p>
          <a:p>
            <a:pPr>
              <a:buNone/>
            </a:pPr>
            <a:endParaRPr lang="en-GB" dirty="0" smtClean="0"/>
          </a:p>
          <a:p>
            <a:r>
              <a:rPr lang="en-GB" sz="1400" dirty="0" smtClean="0"/>
              <a:t>The plot of a teenage romance usually consists of two </a:t>
            </a:r>
            <a:r>
              <a:rPr lang="en-GB" sz="1400" dirty="0" smtClean="0"/>
              <a:t>contrasting characters </a:t>
            </a:r>
            <a:r>
              <a:rPr lang="en-GB" sz="1400" dirty="0" smtClean="0"/>
              <a:t>being the protagonist of the film who face obstacles and later realise they actually attracted to each other. </a:t>
            </a:r>
            <a:endParaRPr lang="en-GB" sz="1400" dirty="0" smtClean="0"/>
          </a:p>
          <a:p>
            <a:r>
              <a:rPr lang="en-US" sz="1400" dirty="0" smtClean="0">
                <a:latin typeface="Century Gothic" pitchFamily="34" charset="0"/>
              </a:rPr>
              <a:t>This genre always involves a destined  head over heels relationship between  a guy and girl who may not be socially accepted to be together for reasons such as status- e.g. ‘A Cinderella Story’ 2004. Also scenarios that follow  where the opposed ‘meant to be’ couple are initial enemies that end up realising they have more in common than they thought- e.g. ‘10 things I hate about you’1999.  </a:t>
            </a:r>
          </a:p>
          <a:p>
            <a:r>
              <a:rPr lang="en-US" sz="1400" dirty="0" smtClean="0">
                <a:latin typeface="Century Gothic" pitchFamily="34" charset="0"/>
              </a:rPr>
              <a:t>The most common  storyline would be the use of popular students and unpopular usually referred to as ‘nerd/geek’ which has been reiterate into many famous teenage </a:t>
            </a:r>
          </a:p>
          <a:p>
            <a:r>
              <a:rPr lang="en-GB" sz="1400" dirty="0" smtClean="0"/>
              <a:t>romance comedy's.- e.g. ‘Not another teen movie’ 2001.</a:t>
            </a:r>
          </a:p>
          <a:p>
            <a:r>
              <a:rPr lang="en-GB" sz="1400" dirty="0" smtClean="0"/>
              <a:t>Teenage  romance comedy's are predominantly romance based  and this is stereotypically fit to be within the interest of females  as this genre will most probably appeal to females more than males. </a:t>
            </a:r>
          </a:p>
          <a:p>
            <a:endParaRPr lang="en-GB" sz="1400" dirty="0" smtClean="0"/>
          </a:p>
          <a:p>
            <a:endParaRPr lang="en-GB" sz="1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71472" y="1428736"/>
            <a:ext cx="8043890" cy="4962540"/>
          </a:xfrm>
        </p:spPr>
        <p:txBody>
          <a:bodyPr>
            <a:normAutofit lnSpcReduction="10000"/>
          </a:bodyPr>
          <a:lstStyle/>
          <a:p>
            <a:pPr>
              <a:buNone/>
            </a:pPr>
            <a:r>
              <a:rPr lang="en-GB" dirty="0" smtClean="0"/>
              <a:t>Technical aspects </a:t>
            </a:r>
            <a:endParaRPr lang="en-GB" dirty="0" smtClean="0"/>
          </a:p>
          <a:p>
            <a:pPr>
              <a:buNone/>
            </a:pPr>
            <a:endParaRPr lang="en-GB" dirty="0" smtClean="0"/>
          </a:p>
          <a:p>
            <a:r>
              <a:rPr lang="en-GB" sz="1400" b="1" dirty="0" smtClean="0"/>
              <a:t>Mis-en-scene</a:t>
            </a:r>
            <a:r>
              <a:rPr lang="en-GB" sz="1400" dirty="0" smtClean="0"/>
              <a:t>- mainly set in </a:t>
            </a:r>
            <a:r>
              <a:rPr lang="en-GB" sz="1400" dirty="0" smtClean="0"/>
              <a:t>school or college, the audience are visually exposed to these environment most of the time to emphasis the lifestyle of teenagers</a:t>
            </a:r>
            <a:r>
              <a:rPr lang="en-GB" sz="1400" dirty="0" smtClean="0"/>
              <a:t>. In addition shows school equipment and activities students take part in as a social form for the film e.g. Basketball, cheerleading etc. As well as school, the neighbourhood of particular characters are revealed to establish setting- scenes at home. </a:t>
            </a:r>
            <a:endParaRPr lang="en-GB" sz="1400" dirty="0" smtClean="0"/>
          </a:p>
          <a:p>
            <a:endParaRPr lang="en-GB" sz="1400" dirty="0" smtClean="0"/>
          </a:p>
          <a:p>
            <a:r>
              <a:rPr lang="en-GB" sz="1400" dirty="0" smtClean="0"/>
              <a:t>Sound- typical sounds that can be associated with teenagers-school bell, chatty  dialogue  of students. Tend to hear non-diegetic sound of music used such as indie rock, old Rnb or current singles that can be related to. </a:t>
            </a:r>
          </a:p>
          <a:p>
            <a:endParaRPr lang="en-GB" sz="1400" b="1" dirty="0" smtClean="0"/>
          </a:p>
          <a:p>
            <a:r>
              <a:rPr lang="en-GB" sz="1400" b="1" dirty="0" smtClean="0"/>
              <a:t>Cinematography- </a:t>
            </a:r>
            <a:r>
              <a:rPr lang="en-GB" sz="1400" dirty="0" smtClean="0"/>
              <a:t>establishing shot to reveal a scene and acknowledge the setting. We can expect over the shoulder as a contact of romance between both characters, and </a:t>
            </a:r>
            <a:r>
              <a:rPr lang="en-GB" sz="1400" dirty="0" smtClean="0"/>
              <a:t> </a:t>
            </a:r>
            <a:r>
              <a:rPr lang="en-GB" sz="1400" dirty="0" smtClean="0"/>
              <a:t>watch scenes through the characters view for emphasis of </a:t>
            </a:r>
            <a:r>
              <a:rPr lang="en-GB" sz="1400" dirty="0" smtClean="0"/>
              <a:t>anger. Also low angle shot of characters such as popular girl, nerd to reveal status or dominance of a character. </a:t>
            </a:r>
            <a:endParaRPr lang="en-GB" sz="1400" dirty="0" smtClean="0"/>
          </a:p>
          <a:p>
            <a:endParaRPr lang="en-GB" sz="1400" b="1" dirty="0" smtClean="0"/>
          </a:p>
          <a:p>
            <a:r>
              <a:rPr lang="en-GB" sz="1400" b="1" dirty="0" smtClean="0"/>
              <a:t>Editing </a:t>
            </a:r>
            <a:r>
              <a:rPr lang="en-GB" sz="1400" b="1" dirty="0" smtClean="0"/>
              <a:t>- generally continuity editing as there is not a lot of intense scenes in this particular genre, at times slow motion to emphasis scene e.g. transformation of a character (Not another teen movie)</a:t>
            </a:r>
            <a:endParaRPr lang="en-GB" sz="14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3"/>
          <p:cNvSpPr>
            <a:spLocks noGrp="1"/>
          </p:cNvSpPr>
          <p:nvPr>
            <p:ph idx="1"/>
          </p:nvPr>
        </p:nvSpPr>
        <p:spPr>
          <a:xfrm>
            <a:off x="500034" y="857232"/>
            <a:ext cx="8329642" cy="5454700"/>
          </a:xfrm>
        </p:spPr>
        <p:txBody>
          <a:bodyPr>
            <a:normAutofit/>
          </a:bodyPr>
          <a:lstStyle/>
          <a:p>
            <a:pPr>
              <a:buNone/>
            </a:pPr>
            <a:endParaRPr lang="en-GB" dirty="0" smtClean="0"/>
          </a:p>
          <a:p>
            <a:pPr>
              <a:buNone/>
            </a:pPr>
            <a:r>
              <a:rPr lang="en-GB" sz="2600" dirty="0" smtClean="0"/>
              <a:t>Iconography </a:t>
            </a:r>
          </a:p>
          <a:p>
            <a:pPr>
              <a:buNone/>
            </a:pPr>
            <a:endParaRPr lang="en-GB" dirty="0" smtClean="0"/>
          </a:p>
          <a:p>
            <a:r>
              <a:rPr lang="en-GB" sz="1400" b="1" dirty="0" smtClean="0"/>
              <a:t>Popular  student</a:t>
            </a:r>
            <a:r>
              <a:rPr lang="en-GB" sz="1400" dirty="0" smtClean="0"/>
              <a:t>- characters who are not popular usually aspire to be and look up to the popular student.  Tend to follow and make mockery by the character but do not mind.</a:t>
            </a:r>
          </a:p>
          <a:p>
            <a:r>
              <a:rPr lang="en-GB" sz="1400" b="1" dirty="0" smtClean="0"/>
              <a:t>Misfit </a:t>
            </a:r>
            <a:r>
              <a:rPr lang="en-GB" sz="1400" dirty="0" smtClean="0"/>
              <a:t>– </a:t>
            </a:r>
            <a:r>
              <a:rPr lang="en-GB" sz="1400" dirty="0" smtClean="0"/>
              <a:t> Also involves stereotypically characters such as nerd, who is academically intelligent but not socially accepted. The </a:t>
            </a:r>
            <a:r>
              <a:rPr lang="en-GB" sz="1400" dirty="0" smtClean="0"/>
              <a:t>odd one out who is seen as abnormal ,tends to try and fit in or proud of who they are rather than being like the rest who are conceited. Mainly seems to be something different form others- physical appearance or just seen as weird</a:t>
            </a:r>
            <a:r>
              <a:rPr lang="en-GB" sz="1400" dirty="0" smtClean="0"/>
              <a:t>. </a:t>
            </a:r>
            <a:endParaRPr lang="en-GB" sz="1400" dirty="0" smtClean="0"/>
          </a:p>
          <a:p>
            <a:r>
              <a:rPr lang="en-GB" sz="1400" b="1" dirty="0" smtClean="0"/>
              <a:t>The Plastics</a:t>
            </a:r>
            <a:r>
              <a:rPr lang="en-GB" sz="1400" dirty="0" smtClean="0"/>
              <a:t>- a group of girls who are in a world of their own where everything revolves around them. Always materialistic and high status, wealthy and popular. This is well-known for the film ‘Mean girls’ 2004. </a:t>
            </a:r>
            <a:endParaRPr lang="en-GB" sz="1400" dirty="0" smtClean="0"/>
          </a:p>
          <a:p>
            <a:endParaRPr lang="en-GB" sz="1400" dirty="0" smtClean="0"/>
          </a:p>
          <a:p>
            <a:pPr>
              <a:buNone/>
            </a:pPr>
            <a:endParaRPr lang="en-GB" sz="14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p:cNvSpPr>
            <a:spLocks noGrp="1"/>
          </p:cNvSpPr>
          <p:nvPr>
            <p:ph type="title"/>
          </p:nvPr>
        </p:nvSpPr>
        <p:spPr>
          <a:xfrm>
            <a:off x="285720" y="428604"/>
            <a:ext cx="914400" cy="5929354"/>
          </a:xfrm>
        </p:spPr>
        <p:txBody>
          <a:bodyPr>
            <a:normAutofit fontScale="90000"/>
          </a:bodyPr>
          <a:lstStyle/>
          <a:p>
            <a:r>
              <a:rPr lang="en-GB" sz="6000" dirty="0" smtClean="0"/>
              <a:t>Poster Analysis </a:t>
            </a:r>
            <a:endParaRPr lang="en-GB" sz="6000" dirty="0"/>
          </a:p>
        </p:txBody>
      </p:sp>
      <p:sp>
        <p:nvSpPr>
          <p:cNvPr id="38" name="Content Placeholder 37"/>
          <p:cNvSpPr>
            <a:spLocks noGrp="1"/>
          </p:cNvSpPr>
          <p:nvPr>
            <p:ph sz="half" idx="1"/>
          </p:nvPr>
        </p:nvSpPr>
        <p:spPr>
          <a:xfrm>
            <a:off x="4857752" y="571480"/>
            <a:ext cx="3855272" cy="5989320"/>
          </a:xfrm>
        </p:spPr>
        <p:txBody>
          <a:bodyPr>
            <a:normAutofit fontScale="32500" lnSpcReduction="20000"/>
          </a:bodyPr>
          <a:lstStyle/>
          <a:p>
            <a:r>
              <a:rPr lang="en-US" b="1" dirty="0" smtClean="0"/>
              <a:t>The main image is a two shot  that shows the juxtaposition of both characters who would ideally be the protagonist in the film. The image distinguishes both characters  and makes the  gender mix up apparent to the viewers, the audience can expect slap-stick comedy between two characters as the image reveals  an expected story line. This poster conforms to the convention of using both male and female to portray teenage romance comedy’s  emphasises the gender switch between both characters. This is also seen in earlier generation of teenage romance comedy's such as ‘Valley Girl’ 1983.</a:t>
            </a:r>
            <a:endParaRPr lang="en-GB" dirty="0" smtClean="0"/>
          </a:p>
          <a:p>
            <a:r>
              <a:rPr lang="en-US" b="1" dirty="0" smtClean="0"/>
              <a:t>The headmast ‘boy-girl’ contrasts the gender through the use of stereotypically colours meant for specific gender also reveals the switch in characters as ‘boy’ is in bold pink as opposed to the blue used for ‘girl’. </a:t>
            </a:r>
          </a:p>
          <a:p>
            <a:r>
              <a:rPr lang="en-US" b="1" dirty="0" smtClean="0"/>
              <a:t>The body language of both characters show the change in sex, the female portraying the qualities of male with the masculine body posture and layed back personality in contrast to the male who has his legs crossed over looking lady like, this also reveals the comedy aspect of the film, audience can expect humour and confusion between both character roles. </a:t>
            </a:r>
            <a:endParaRPr lang="en-GB" dirty="0" smtClean="0"/>
          </a:p>
          <a:p>
            <a:r>
              <a:rPr lang="en-US" b="1" dirty="0" smtClean="0"/>
              <a:t>The tagline gives away the plot of the film and also relates to the  convention of teenage romance comedies- ideologically the characters are learnt to be enemies ‘They’ve turned into the things they hate most…themselves’ but in the case of this genre they are somewhat made to be in a cohabiting relationship which faces obstacles and eventually love wins through.</a:t>
            </a:r>
            <a:endParaRPr lang="en-GB" dirty="0" smtClean="0"/>
          </a:p>
          <a:p>
            <a:r>
              <a:rPr lang="en-US" b="1" dirty="0" smtClean="0"/>
              <a:t>Teenage romance comedy's are usually predictable form the posters and use of actors. In this case the storyline is the most significant as ‘It’s body-swapping brilliant’ is written initially before the names of the characters. </a:t>
            </a:r>
            <a:endParaRPr lang="en-GB" dirty="0" smtClean="0"/>
          </a:p>
          <a:p>
            <a:r>
              <a:rPr lang="en-US" b="1" dirty="0" smtClean="0"/>
              <a:t>Samaire Armstrong who has been recognized in other teenage romance comedy’s such as ‘Just my luck’ alongside Lindsay Lohan who is popularly known for this genre would appeal to the target- those who watch teen rom-coms. </a:t>
            </a:r>
            <a:r>
              <a:rPr lang="en-GB" dirty="0" smtClean="0"/>
              <a:t> </a:t>
            </a:r>
            <a:endParaRPr lang="en-GB" dirty="0"/>
          </a:p>
        </p:txBody>
      </p:sp>
      <p:pic>
        <p:nvPicPr>
          <p:cNvPr id="1026" name="Picture 2" descr="It's a Boy Girl Thing Poster"/>
          <p:cNvPicPr>
            <a:picLocks noChangeAspect="1" noChangeArrowheads="1"/>
          </p:cNvPicPr>
          <p:nvPr/>
        </p:nvPicPr>
        <p:blipFill>
          <a:blip r:embed="rId3" r:link="rId4" cstate="print"/>
          <a:srcRect/>
          <a:stretch>
            <a:fillRect/>
          </a:stretch>
        </p:blipFill>
        <p:spPr bwMode="auto">
          <a:xfrm>
            <a:off x="1285852" y="571480"/>
            <a:ext cx="3429024" cy="5656702"/>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0" y="268288"/>
            <a:ext cx="8229600" cy="1398587"/>
          </a:xfrm>
        </p:spPr>
        <p:txBody>
          <a:bodyPr>
            <a:normAutofit fontScale="90000"/>
          </a:bodyPr>
          <a:lstStyle/>
          <a:p>
            <a:r>
              <a:rPr lang="en-US" dirty="0" smtClean="0"/>
              <a:t/>
            </a:r>
            <a:br>
              <a:rPr lang="en-US" dirty="0" smtClean="0"/>
            </a:br>
            <a:r>
              <a:rPr lang="en-US" dirty="0" smtClean="0"/>
              <a:t>Historical Teenage Romance Comedy’s </a:t>
            </a:r>
            <a:r>
              <a:rPr lang="en-GB" dirty="0" smtClean="0"/>
              <a:t/>
            </a:r>
            <a:br>
              <a:rPr lang="en-GB" dirty="0" smtClean="0"/>
            </a:br>
            <a:endParaRPr lang="en-GB" dirty="0"/>
          </a:p>
        </p:txBody>
      </p:sp>
      <p:sp>
        <p:nvSpPr>
          <p:cNvPr id="7" name="Content Placeholder 6"/>
          <p:cNvSpPr>
            <a:spLocks noGrp="1"/>
          </p:cNvSpPr>
          <p:nvPr>
            <p:ph sz="half" idx="4294967295"/>
          </p:nvPr>
        </p:nvSpPr>
        <p:spPr>
          <a:xfrm>
            <a:off x="2714612" y="1643050"/>
            <a:ext cx="4038600" cy="4525962"/>
          </a:xfrm>
        </p:spPr>
        <p:txBody>
          <a:bodyPr>
            <a:normAutofit fontScale="92500" lnSpcReduction="20000"/>
          </a:bodyPr>
          <a:lstStyle/>
          <a:p>
            <a:pPr>
              <a:buNone/>
            </a:pPr>
            <a:endParaRPr lang="en-GB" sz="2000" dirty="0" smtClean="0"/>
          </a:p>
          <a:p>
            <a:r>
              <a:rPr lang="en-GB" sz="2200" dirty="0" smtClean="0"/>
              <a:t>Say Anything (1989)</a:t>
            </a:r>
          </a:p>
          <a:p>
            <a:pPr>
              <a:buNone/>
            </a:pPr>
            <a:endParaRPr lang="en-GB" sz="2200" dirty="0" smtClean="0"/>
          </a:p>
          <a:p>
            <a:r>
              <a:rPr lang="en-GB" sz="2200" dirty="0" smtClean="0"/>
              <a:t>Can't Buy Me Love (1987)</a:t>
            </a:r>
          </a:p>
          <a:p>
            <a:pPr>
              <a:buNone/>
            </a:pPr>
            <a:endParaRPr lang="en-GB" sz="2200" dirty="0" smtClean="0"/>
          </a:p>
          <a:p>
            <a:r>
              <a:rPr lang="en-GB" sz="2200" dirty="0" smtClean="0"/>
              <a:t>Pretty in Pink (1986) </a:t>
            </a:r>
          </a:p>
          <a:p>
            <a:pPr>
              <a:buNone/>
            </a:pPr>
            <a:endParaRPr lang="en-GB" sz="2200" dirty="0" smtClean="0"/>
          </a:p>
          <a:p>
            <a:r>
              <a:rPr lang="en-GB" sz="2200" dirty="0" smtClean="0"/>
              <a:t>She's All That (1999)</a:t>
            </a:r>
          </a:p>
          <a:p>
            <a:pPr>
              <a:buNone/>
            </a:pPr>
            <a:endParaRPr lang="en-GB" sz="2200" dirty="0" smtClean="0"/>
          </a:p>
          <a:p>
            <a:r>
              <a:rPr lang="en-GB" sz="2200" dirty="0" smtClean="0"/>
              <a:t>Never Been Kissed </a:t>
            </a:r>
          </a:p>
          <a:p>
            <a:endParaRPr lang="en-GB" sz="2200" dirty="0" smtClean="0"/>
          </a:p>
          <a:p>
            <a:r>
              <a:rPr lang="en-GB" sz="2200" dirty="0" smtClean="0"/>
              <a:t>Boys and Girls (2000)</a:t>
            </a:r>
          </a:p>
          <a:p>
            <a:pPr>
              <a:buNone/>
            </a:pPr>
            <a:endParaRPr lang="en-GB" sz="2200" dirty="0" smtClean="0"/>
          </a:p>
          <a:p>
            <a:r>
              <a:rPr lang="en-GB" sz="2200" dirty="0" smtClean="0"/>
              <a:t>Down to You (2000)</a:t>
            </a:r>
          </a:p>
          <a:p>
            <a:pPr>
              <a:buNone/>
            </a:pPr>
            <a:endParaRPr lang="en-GB" sz="2300" dirty="0" smtClean="0"/>
          </a:p>
          <a:p>
            <a:endParaRPr lang="en-GB" sz="2000" dirty="0" smtClean="0"/>
          </a:p>
        </p:txBody>
      </p:sp>
      <p:pic>
        <p:nvPicPr>
          <p:cNvPr id="3074" name="Picture 2" descr="http://seventhrow.files.wordpress.com/2007/08/say_anything_poster.jpg"/>
          <p:cNvPicPr>
            <a:picLocks noChangeAspect="1" noChangeArrowheads="1"/>
          </p:cNvPicPr>
          <p:nvPr/>
        </p:nvPicPr>
        <p:blipFill>
          <a:blip r:embed="rId2" cstate="print"/>
          <a:srcRect/>
          <a:stretch>
            <a:fillRect/>
          </a:stretch>
        </p:blipFill>
        <p:spPr bwMode="auto">
          <a:xfrm>
            <a:off x="785786" y="1643050"/>
            <a:ext cx="1280957" cy="1857388"/>
          </a:xfrm>
          <a:prstGeom prst="rect">
            <a:avLst/>
          </a:prstGeom>
          <a:noFill/>
        </p:spPr>
      </p:pic>
      <p:pic>
        <p:nvPicPr>
          <p:cNvPr id="3076" name="Picture 4" descr="http://serurbano.files.wordpress.com/2009/07/cant-buy-me-love-7393834300907-01.jpg"/>
          <p:cNvPicPr>
            <a:picLocks noChangeAspect="1" noChangeArrowheads="1"/>
          </p:cNvPicPr>
          <p:nvPr/>
        </p:nvPicPr>
        <p:blipFill>
          <a:blip r:embed="rId3" cstate="print"/>
          <a:srcRect/>
          <a:stretch>
            <a:fillRect/>
          </a:stretch>
        </p:blipFill>
        <p:spPr bwMode="auto">
          <a:xfrm>
            <a:off x="0" y="4500570"/>
            <a:ext cx="1285851" cy="2012542"/>
          </a:xfrm>
          <a:prstGeom prst="rect">
            <a:avLst/>
          </a:prstGeom>
          <a:noFill/>
        </p:spPr>
      </p:pic>
      <p:pic>
        <p:nvPicPr>
          <p:cNvPr id="3078" name="Picture 6" descr="Pretty in Pink Poster"/>
          <p:cNvPicPr>
            <a:picLocks noChangeAspect="1" noChangeArrowheads="1"/>
          </p:cNvPicPr>
          <p:nvPr/>
        </p:nvPicPr>
        <p:blipFill>
          <a:blip r:embed="rId4" cstate="print"/>
          <a:srcRect/>
          <a:stretch>
            <a:fillRect/>
          </a:stretch>
        </p:blipFill>
        <p:spPr bwMode="auto">
          <a:xfrm>
            <a:off x="1428728" y="3929066"/>
            <a:ext cx="1357322" cy="2006122"/>
          </a:xfrm>
          <a:prstGeom prst="rect">
            <a:avLst/>
          </a:prstGeom>
          <a:noFill/>
        </p:spPr>
      </p:pic>
      <p:pic>
        <p:nvPicPr>
          <p:cNvPr id="3080" name="Picture 8" descr="http://farm2.static.flickr.com/1207/1349742111_a2911b5fd3_o.jpg"/>
          <p:cNvPicPr>
            <a:picLocks noChangeAspect="1" noChangeArrowheads="1"/>
          </p:cNvPicPr>
          <p:nvPr/>
        </p:nvPicPr>
        <p:blipFill>
          <a:blip r:embed="rId5" cstate="print"/>
          <a:srcRect/>
          <a:stretch>
            <a:fillRect/>
          </a:stretch>
        </p:blipFill>
        <p:spPr bwMode="auto">
          <a:xfrm>
            <a:off x="7572396" y="571480"/>
            <a:ext cx="1357322" cy="1857388"/>
          </a:xfrm>
          <a:prstGeom prst="rect">
            <a:avLst/>
          </a:prstGeom>
          <a:noFill/>
        </p:spPr>
      </p:pic>
      <p:pic>
        <p:nvPicPr>
          <p:cNvPr id="3082" name="Picture 10" descr="http://www.swotti.com/tmp/swotti/cacheBMV2ZXIGYMVLBIBRAXNZZWQ=RW50ZXJ0YWLUBWVUDC1NB3ZPZXM=/imgNever%20Been%20Kissed1.jpg"/>
          <p:cNvPicPr>
            <a:picLocks noChangeAspect="1" noChangeArrowheads="1"/>
          </p:cNvPicPr>
          <p:nvPr/>
        </p:nvPicPr>
        <p:blipFill>
          <a:blip r:embed="rId6" cstate="print"/>
          <a:srcRect/>
          <a:stretch>
            <a:fillRect/>
          </a:stretch>
        </p:blipFill>
        <p:spPr bwMode="auto">
          <a:xfrm>
            <a:off x="6357950" y="2571744"/>
            <a:ext cx="1357322" cy="2000264"/>
          </a:xfrm>
          <a:prstGeom prst="rect">
            <a:avLst/>
          </a:prstGeom>
          <a:noFill/>
        </p:spPr>
      </p:pic>
      <p:pic>
        <p:nvPicPr>
          <p:cNvPr id="3084" name="Picture 12" descr="http://www.dvdvideo.co.nz/shop/images/roadshow/boys_and_girls.jpg"/>
          <p:cNvPicPr>
            <a:picLocks noChangeAspect="1" noChangeArrowheads="1"/>
          </p:cNvPicPr>
          <p:nvPr/>
        </p:nvPicPr>
        <p:blipFill>
          <a:blip r:embed="rId7" cstate="print"/>
          <a:srcRect/>
          <a:stretch>
            <a:fillRect/>
          </a:stretch>
        </p:blipFill>
        <p:spPr bwMode="auto">
          <a:xfrm>
            <a:off x="7863027" y="3357562"/>
            <a:ext cx="1280973" cy="1857412"/>
          </a:xfrm>
          <a:prstGeom prst="rect">
            <a:avLst/>
          </a:prstGeom>
          <a:noFill/>
        </p:spPr>
      </p:pic>
      <p:pic>
        <p:nvPicPr>
          <p:cNvPr id="3086" name="Picture 14" descr="http://a1.vox.com/6a00c2252800f28e1d00fa969f27e90002-500pi"/>
          <p:cNvPicPr>
            <a:picLocks noChangeAspect="1" noChangeArrowheads="1"/>
          </p:cNvPicPr>
          <p:nvPr/>
        </p:nvPicPr>
        <p:blipFill>
          <a:blip r:embed="rId8" cstate="print"/>
          <a:srcRect/>
          <a:stretch>
            <a:fillRect/>
          </a:stretch>
        </p:blipFill>
        <p:spPr bwMode="auto">
          <a:xfrm>
            <a:off x="6429388" y="4714884"/>
            <a:ext cx="1369740" cy="1942168"/>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229600" cy="1399032"/>
          </a:xfrm>
        </p:spPr>
        <p:txBody>
          <a:bodyPr>
            <a:normAutofit/>
          </a:bodyPr>
          <a:lstStyle/>
          <a:p>
            <a:r>
              <a:rPr lang="en-GB" sz="3800" dirty="0" smtClean="0"/>
              <a:t>Ongoing Teenage Romance </a:t>
            </a:r>
            <a:r>
              <a:rPr lang="en-GB" sz="3800" dirty="0" smtClean="0"/>
              <a:t>Comedy's </a:t>
            </a:r>
            <a:endParaRPr lang="en-GB" sz="3800" dirty="0"/>
          </a:p>
        </p:txBody>
      </p:sp>
      <p:sp>
        <p:nvSpPr>
          <p:cNvPr id="3" name="Content Placeholder 2"/>
          <p:cNvSpPr>
            <a:spLocks noGrp="1"/>
          </p:cNvSpPr>
          <p:nvPr>
            <p:ph sz="half" idx="1"/>
          </p:nvPr>
        </p:nvSpPr>
        <p:spPr>
          <a:xfrm>
            <a:off x="2714612" y="1785926"/>
            <a:ext cx="4286280" cy="4525963"/>
          </a:xfrm>
        </p:spPr>
        <p:txBody>
          <a:bodyPr>
            <a:normAutofit lnSpcReduction="10000"/>
          </a:bodyPr>
          <a:lstStyle/>
          <a:p>
            <a:r>
              <a:rPr lang="en-GB" sz="2000" dirty="0" smtClean="0"/>
              <a:t>Summer Catch (2001)</a:t>
            </a:r>
          </a:p>
          <a:p>
            <a:pPr>
              <a:buNone/>
            </a:pPr>
            <a:endParaRPr lang="en-GB" dirty="0" smtClean="0"/>
          </a:p>
          <a:p>
            <a:r>
              <a:rPr lang="en-GB" sz="2000" dirty="0" smtClean="0"/>
              <a:t>40 Days And 40 Nights (2002)</a:t>
            </a:r>
          </a:p>
          <a:p>
            <a:pPr>
              <a:buNone/>
            </a:pPr>
            <a:endParaRPr lang="en-GB" sz="2000" dirty="0" smtClean="0"/>
          </a:p>
          <a:p>
            <a:r>
              <a:rPr lang="en-GB" sz="2000" dirty="0" smtClean="0"/>
              <a:t>A walk to remember(2002)</a:t>
            </a:r>
          </a:p>
          <a:p>
            <a:pPr>
              <a:buNone/>
            </a:pPr>
            <a:endParaRPr lang="en-GB" sz="2000" dirty="0" smtClean="0"/>
          </a:p>
          <a:p>
            <a:r>
              <a:rPr lang="en-GB" sz="2000" dirty="0" smtClean="0"/>
              <a:t>A Guy Thing  (2003)</a:t>
            </a:r>
          </a:p>
          <a:p>
            <a:endParaRPr lang="en-GB" sz="2000" dirty="0" smtClean="0"/>
          </a:p>
          <a:p>
            <a:r>
              <a:rPr lang="en-GB" sz="2000" dirty="0" smtClean="0"/>
              <a:t>Chasing Liberty (2004)</a:t>
            </a:r>
          </a:p>
          <a:p>
            <a:endParaRPr lang="en-GB" sz="2000" dirty="0" smtClean="0"/>
          </a:p>
          <a:p>
            <a:r>
              <a:rPr lang="en-GB" sz="2000" dirty="0" smtClean="0"/>
              <a:t>The girl next door (2004)</a:t>
            </a:r>
          </a:p>
          <a:p>
            <a:pPr>
              <a:buNone/>
            </a:pPr>
            <a:endParaRPr lang="en-GB" sz="2000" dirty="0" smtClean="0"/>
          </a:p>
          <a:p>
            <a:r>
              <a:rPr lang="en-GB" sz="2000" dirty="0" smtClean="0"/>
              <a:t>Just My Luck (2006)</a:t>
            </a:r>
          </a:p>
        </p:txBody>
      </p:sp>
      <p:pic>
        <p:nvPicPr>
          <p:cNvPr id="22530" name="Picture 2" descr="http://coolrain44.files.wordpress.com/2009/05/summercatch.jpg"/>
          <p:cNvPicPr>
            <a:picLocks noChangeAspect="1" noChangeArrowheads="1"/>
          </p:cNvPicPr>
          <p:nvPr/>
        </p:nvPicPr>
        <p:blipFill>
          <a:blip r:embed="rId2" cstate="print"/>
          <a:srcRect/>
          <a:stretch>
            <a:fillRect/>
          </a:stretch>
        </p:blipFill>
        <p:spPr bwMode="auto">
          <a:xfrm>
            <a:off x="1500166" y="2428868"/>
            <a:ext cx="1298217" cy="1857388"/>
          </a:xfrm>
          <a:prstGeom prst="rect">
            <a:avLst/>
          </a:prstGeom>
          <a:noFill/>
        </p:spPr>
      </p:pic>
      <p:pic>
        <p:nvPicPr>
          <p:cNvPr id="22532" name="Picture 4" descr="http://www.stardustdvd.com/catalog/images/40-days-nights.jpg"/>
          <p:cNvPicPr>
            <a:picLocks noChangeAspect="1" noChangeArrowheads="1"/>
          </p:cNvPicPr>
          <p:nvPr/>
        </p:nvPicPr>
        <p:blipFill>
          <a:blip r:embed="rId3" cstate="print"/>
          <a:srcRect/>
          <a:stretch>
            <a:fillRect/>
          </a:stretch>
        </p:blipFill>
        <p:spPr bwMode="auto">
          <a:xfrm>
            <a:off x="214282" y="1571612"/>
            <a:ext cx="1143008" cy="2143140"/>
          </a:xfrm>
          <a:prstGeom prst="rect">
            <a:avLst/>
          </a:prstGeom>
          <a:noFill/>
        </p:spPr>
      </p:pic>
      <p:pic>
        <p:nvPicPr>
          <p:cNvPr id="22534" name="Picture 6" descr="http://dailyphim.com/anhphim/ym/1808419778p/a%20guy%20thing%20(2003).jpg"/>
          <p:cNvPicPr>
            <a:picLocks noChangeAspect="1" noChangeArrowheads="1"/>
          </p:cNvPicPr>
          <p:nvPr/>
        </p:nvPicPr>
        <p:blipFill>
          <a:blip r:embed="rId4" cstate="print"/>
          <a:srcRect/>
          <a:stretch>
            <a:fillRect/>
          </a:stretch>
        </p:blipFill>
        <p:spPr bwMode="auto">
          <a:xfrm>
            <a:off x="7215206" y="1214422"/>
            <a:ext cx="1350766" cy="2000264"/>
          </a:xfrm>
          <a:prstGeom prst="rect">
            <a:avLst/>
          </a:prstGeom>
          <a:noFill/>
        </p:spPr>
      </p:pic>
      <p:pic>
        <p:nvPicPr>
          <p:cNvPr id="22536" name="Picture 8" descr="http://www2.warnerbros.com/chasingliberty/img/poster/chasing_liberty_poster.jpg"/>
          <p:cNvPicPr>
            <a:picLocks noChangeAspect="1" noChangeArrowheads="1"/>
          </p:cNvPicPr>
          <p:nvPr/>
        </p:nvPicPr>
        <p:blipFill>
          <a:blip r:embed="rId5" cstate="print"/>
          <a:srcRect/>
          <a:stretch>
            <a:fillRect/>
          </a:stretch>
        </p:blipFill>
        <p:spPr bwMode="auto">
          <a:xfrm>
            <a:off x="7831124" y="3357562"/>
            <a:ext cx="1312876" cy="1921640"/>
          </a:xfrm>
          <a:prstGeom prst="rect">
            <a:avLst/>
          </a:prstGeom>
          <a:noFill/>
        </p:spPr>
      </p:pic>
      <p:pic>
        <p:nvPicPr>
          <p:cNvPr id="22538" name="Picture 10" descr="The Girl Next Door Poster"/>
          <p:cNvPicPr>
            <a:picLocks noChangeAspect="1" noChangeArrowheads="1"/>
          </p:cNvPicPr>
          <p:nvPr/>
        </p:nvPicPr>
        <p:blipFill>
          <a:blip r:embed="rId6" cstate="print"/>
          <a:srcRect/>
          <a:stretch>
            <a:fillRect/>
          </a:stretch>
        </p:blipFill>
        <p:spPr bwMode="auto">
          <a:xfrm>
            <a:off x="6357950" y="4214818"/>
            <a:ext cx="1361200" cy="1928826"/>
          </a:xfrm>
          <a:prstGeom prst="rect">
            <a:avLst/>
          </a:prstGeom>
          <a:noFill/>
        </p:spPr>
      </p:pic>
      <p:pic>
        <p:nvPicPr>
          <p:cNvPr id="22540" name="Picture 12" descr="http://www.dvdhouse.ps/images/JustMyLuck200638233_f.jpg"/>
          <p:cNvPicPr>
            <a:picLocks noChangeAspect="1" noChangeArrowheads="1"/>
          </p:cNvPicPr>
          <p:nvPr/>
        </p:nvPicPr>
        <p:blipFill>
          <a:blip r:embed="rId7" cstate="print"/>
          <a:srcRect/>
          <a:stretch>
            <a:fillRect/>
          </a:stretch>
        </p:blipFill>
        <p:spPr bwMode="auto">
          <a:xfrm>
            <a:off x="785786" y="4500570"/>
            <a:ext cx="1428728" cy="2022778"/>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1240</TotalTime>
  <Words>1217</Words>
  <Application>Microsoft Office PowerPoint</Application>
  <PresentationFormat>On-screen Show (4:3)</PresentationFormat>
  <Paragraphs>136</Paragraphs>
  <Slides>10</Slides>
  <Notes>2</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Verve</vt:lpstr>
      <vt:lpstr>Genre Research</vt:lpstr>
      <vt:lpstr>What is a teenage Romantic Comedy?</vt:lpstr>
      <vt:lpstr>Repertoire of elements:</vt:lpstr>
      <vt:lpstr>Slide 4</vt:lpstr>
      <vt:lpstr>Slide 5</vt:lpstr>
      <vt:lpstr>Slide 6</vt:lpstr>
      <vt:lpstr>Poster Analysis </vt:lpstr>
      <vt:lpstr> Historical Teenage Romance Comedy’s  </vt:lpstr>
      <vt:lpstr>Ongoing Teenage Romance Comedy's </vt:lpstr>
      <vt:lpstr>Highest crossing romantic comedy's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Genre Research</dc:title>
  <dc:creator>Mary</dc:creator>
  <cp:lastModifiedBy>Mary</cp:lastModifiedBy>
  <cp:revision>108</cp:revision>
  <dcterms:created xsi:type="dcterms:W3CDTF">2009-12-05T15:01:04Z</dcterms:created>
  <dcterms:modified xsi:type="dcterms:W3CDTF">2009-12-16T00:30:00Z</dcterms:modified>
</cp:coreProperties>
</file>