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2" r:id="rId7"/>
    <p:sldId id="263" r:id="rId8"/>
    <p:sldId id="260"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AE800A7-159C-47CF-8709-96AE1A0D66A8}" type="datetimeFigureOut">
              <a:rPr lang="en-US" smtClean="0"/>
              <a:t>11/15/2009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04478-8922-4732-A16A-57A2113124B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E800A7-159C-47CF-8709-96AE1A0D66A8}" type="datetimeFigureOut">
              <a:rPr lang="en-US" smtClean="0"/>
              <a:t>11/15/2009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04478-8922-4732-A16A-57A2113124B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E800A7-159C-47CF-8709-96AE1A0D66A8}" type="datetimeFigureOut">
              <a:rPr lang="en-US" smtClean="0"/>
              <a:t>11/15/2009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04478-8922-4732-A16A-57A2113124B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E800A7-159C-47CF-8709-96AE1A0D66A8}" type="datetimeFigureOut">
              <a:rPr lang="en-US" smtClean="0"/>
              <a:t>11/15/2009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04478-8922-4732-A16A-57A2113124B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E800A7-159C-47CF-8709-96AE1A0D66A8}" type="datetimeFigureOut">
              <a:rPr lang="en-US" smtClean="0"/>
              <a:t>11/15/2009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04478-8922-4732-A16A-57A2113124B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AE800A7-159C-47CF-8709-96AE1A0D66A8}" type="datetimeFigureOut">
              <a:rPr lang="en-US" smtClean="0"/>
              <a:t>11/15/2009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04478-8922-4732-A16A-57A2113124B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AE800A7-159C-47CF-8709-96AE1A0D66A8}" type="datetimeFigureOut">
              <a:rPr lang="en-US" smtClean="0"/>
              <a:t>11/15/2009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E04478-8922-4732-A16A-57A2113124B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AE800A7-159C-47CF-8709-96AE1A0D66A8}" type="datetimeFigureOut">
              <a:rPr lang="en-US" smtClean="0"/>
              <a:t>11/15/2009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E04478-8922-4732-A16A-57A2113124B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E800A7-159C-47CF-8709-96AE1A0D66A8}" type="datetimeFigureOut">
              <a:rPr lang="en-US" smtClean="0"/>
              <a:t>11/15/2009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E04478-8922-4732-A16A-57A2113124B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E800A7-159C-47CF-8709-96AE1A0D66A8}" type="datetimeFigureOut">
              <a:rPr lang="en-US" smtClean="0"/>
              <a:t>11/15/2009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04478-8922-4732-A16A-57A2113124B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E800A7-159C-47CF-8709-96AE1A0D66A8}" type="datetimeFigureOut">
              <a:rPr lang="en-US" smtClean="0"/>
              <a:t>11/15/2009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04478-8922-4732-A16A-57A2113124B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E800A7-159C-47CF-8709-96AE1A0D66A8}" type="datetimeFigureOut">
              <a:rPr lang="en-US" smtClean="0"/>
              <a:t>11/15/2009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E04478-8922-4732-A16A-57A2113124B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jpeg"/><Relationship Id="rId3" Type="http://schemas.openxmlformats.org/officeDocument/2006/relationships/image" Target="../media/image2.jpeg"/><Relationship Id="rId7" Type="http://schemas.openxmlformats.org/officeDocument/2006/relationships/image" Target="../media/image5.jpeg"/><Relationship Id="rId12"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4.jpeg"/><Relationship Id="rId11" Type="http://schemas.openxmlformats.org/officeDocument/2006/relationships/image" Target="../media/image9.gif"/><Relationship Id="rId5" Type="http://schemas.openxmlformats.org/officeDocument/2006/relationships/hyperlink" Target="http://en.wikipedia.org/wiki/File:Layer_Cake_Poster.JPG" TargetMode="External"/><Relationship Id="rId15" Type="http://schemas.openxmlformats.org/officeDocument/2006/relationships/image" Target="../media/image12.jpeg"/><Relationship Id="rId10" Type="http://schemas.openxmlformats.org/officeDocument/2006/relationships/image" Target="../media/image8.jpeg"/><Relationship Id="rId4" Type="http://schemas.openxmlformats.org/officeDocument/2006/relationships/image" Target="../media/image3.jpeg"/><Relationship Id="rId9" Type="http://schemas.openxmlformats.org/officeDocument/2006/relationships/image" Target="../media/image7.jpeg"/><Relationship Id="rId14" Type="http://schemas.openxmlformats.org/officeDocument/2006/relationships/hyperlink" Target="http://en.wikipedia.org/wiki/File:Boyz_n_the_hood_poster.jpg"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19.jpeg"/><Relationship Id="rId13" Type="http://schemas.openxmlformats.org/officeDocument/2006/relationships/image" Target="../media/image24.jpeg"/><Relationship Id="rId3" Type="http://schemas.openxmlformats.org/officeDocument/2006/relationships/image" Target="../media/image14.jpeg"/><Relationship Id="rId7" Type="http://schemas.openxmlformats.org/officeDocument/2006/relationships/image" Target="../media/image18.jpeg"/><Relationship Id="rId12" Type="http://schemas.openxmlformats.org/officeDocument/2006/relationships/image" Target="../media/image23.jpeg"/><Relationship Id="rId2" Type="http://schemas.openxmlformats.org/officeDocument/2006/relationships/image" Target="../media/image13.jpeg"/><Relationship Id="rId16" Type="http://schemas.openxmlformats.org/officeDocument/2006/relationships/image" Target="../media/image27.jpeg"/><Relationship Id="rId1" Type="http://schemas.openxmlformats.org/officeDocument/2006/relationships/slideLayout" Target="../slideLayouts/slideLayout2.xml"/><Relationship Id="rId6" Type="http://schemas.openxmlformats.org/officeDocument/2006/relationships/image" Target="../media/image17.jpeg"/><Relationship Id="rId11" Type="http://schemas.openxmlformats.org/officeDocument/2006/relationships/image" Target="../media/image22.jpeg"/><Relationship Id="rId5" Type="http://schemas.openxmlformats.org/officeDocument/2006/relationships/image" Target="../media/image16.jpeg"/><Relationship Id="rId15" Type="http://schemas.openxmlformats.org/officeDocument/2006/relationships/image" Target="../media/image26.jpeg"/><Relationship Id="rId10" Type="http://schemas.openxmlformats.org/officeDocument/2006/relationships/image" Target="../media/image21.jpeg"/><Relationship Id="rId4" Type="http://schemas.openxmlformats.org/officeDocument/2006/relationships/image" Target="../media/image15.jpeg"/><Relationship Id="rId9" Type="http://schemas.openxmlformats.org/officeDocument/2006/relationships/image" Target="../media/image20.jpeg"/><Relationship Id="rId14" Type="http://schemas.openxmlformats.org/officeDocument/2006/relationships/image" Target="../media/image2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GB" sz="8200" b="1" dirty="0" smtClean="0"/>
              <a:t>GENRE RESEARCH</a:t>
            </a:r>
            <a:br>
              <a:rPr lang="en-GB" sz="8200" b="1" dirty="0" smtClean="0"/>
            </a:br>
            <a:r>
              <a:rPr lang="en-GB" sz="8200" b="1" dirty="0" smtClean="0"/>
              <a:t>GANSTER/CRIME</a:t>
            </a:r>
            <a:endParaRPr lang="en-US" sz="82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785794"/>
            <a:ext cx="8229600" cy="1143000"/>
          </a:xfrm>
        </p:spPr>
        <p:txBody>
          <a:bodyPr>
            <a:normAutofit fontScale="90000"/>
          </a:bodyPr>
          <a:lstStyle/>
          <a:p>
            <a:r>
              <a:rPr lang="en-GB" b="1" dirty="0" smtClean="0"/>
              <a:t>HIGHEST GANGSTER/CRIMEGROSSING FILMS</a:t>
            </a:r>
            <a:br>
              <a:rPr lang="en-GB" b="1" dirty="0" smtClean="0"/>
            </a:br>
            <a:r>
              <a:rPr lang="en-GB" b="1" dirty="0" smtClean="0"/>
              <a:t>(Worldwide)</a:t>
            </a:r>
            <a:endParaRPr lang="en-US" b="1" dirty="0"/>
          </a:p>
        </p:txBody>
      </p:sp>
      <p:sp>
        <p:nvSpPr>
          <p:cNvPr id="4" name="TextBox 3"/>
          <p:cNvSpPr txBox="1"/>
          <p:nvPr/>
        </p:nvSpPr>
        <p:spPr>
          <a:xfrm>
            <a:off x="500034" y="2714620"/>
            <a:ext cx="8143932" cy="1938992"/>
          </a:xfrm>
          <a:prstGeom prst="rect">
            <a:avLst/>
          </a:prstGeom>
          <a:noFill/>
        </p:spPr>
        <p:txBody>
          <a:bodyPr wrap="square" rtlCol="0">
            <a:spAutoFit/>
          </a:bodyPr>
          <a:lstStyle/>
          <a:p>
            <a:pPr algn="ctr"/>
            <a:r>
              <a:rPr lang="en-GB" sz="2000" dirty="0" smtClean="0"/>
              <a:t>The Departed -</a:t>
            </a:r>
            <a:r>
              <a:rPr lang="en-US" sz="2000" dirty="0" smtClean="0"/>
              <a:t> $289,847,354</a:t>
            </a:r>
            <a:r>
              <a:rPr lang="en-GB" sz="2000" dirty="0" smtClean="0"/>
              <a:t> </a:t>
            </a:r>
            <a:endParaRPr lang="en-GB" sz="2000" dirty="0" smtClean="0"/>
          </a:p>
          <a:p>
            <a:pPr algn="ctr"/>
            <a:r>
              <a:rPr lang="en-GB" sz="2000" dirty="0" smtClean="0"/>
              <a:t>American Gangster - </a:t>
            </a:r>
            <a:r>
              <a:rPr lang="en-US" sz="2000" dirty="0" smtClean="0"/>
              <a:t>$266,465,037</a:t>
            </a:r>
            <a:endParaRPr lang="en-GB" sz="2000" dirty="0" smtClean="0"/>
          </a:p>
          <a:p>
            <a:pPr algn="ctr"/>
            <a:r>
              <a:rPr lang="en-GB" sz="2000" dirty="0" smtClean="0"/>
              <a:t>The Godfather -</a:t>
            </a:r>
            <a:r>
              <a:rPr lang="en-US" sz="2000" dirty="0" smtClean="0"/>
              <a:t> $245,066,411</a:t>
            </a:r>
          </a:p>
          <a:p>
            <a:pPr algn="ctr"/>
            <a:r>
              <a:rPr lang="en-GB" sz="2000" dirty="0" smtClean="0"/>
              <a:t>Pulp Fiction - </a:t>
            </a:r>
            <a:r>
              <a:rPr lang="en-US" sz="2000" dirty="0" smtClean="0"/>
              <a:t>$212,928,762</a:t>
            </a:r>
          </a:p>
          <a:p>
            <a:pPr algn="ctr"/>
            <a:r>
              <a:rPr lang="en-US" sz="2000" dirty="0" smtClean="0"/>
              <a:t>Get </a:t>
            </a:r>
            <a:r>
              <a:rPr lang="en-US" sz="2000" dirty="0" err="1" smtClean="0"/>
              <a:t>Shawty</a:t>
            </a:r>
            <a:r>
              <a:rPr lang="en-US" sz="2000" dirty="0" smtClean="0"/>
              <a:t> - $115,101,622     </a:t>
            </a:r>
          </a:p>
          <a:p>
            <a:pPr algn="ctr"/>
            <a:r>
              <a:rPr lang="en-GB" sz="2000" dirty="0" smtClean="0"/>
              <a:t>  </a:t>
            </a:r>
            <a:endParaRPr 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28596" y="1428736"/>
            <a:ext cx="8358246" cy="4339650"/>
          </a:xfrm>
          <a:prstGeom prst="rect">
            <a:avLst/>
          </a:prstGeom>
          <a:noFill/>
        </p:spPr>
        <p:txBody>
          <a:bodyPr wrap="square" rtlCol="0">
            <a:spAutoFit/>
          </a:bodyPr>
          <a:lstStyle/>
          <a:p>
            <a:pPr algn="ctr"/>
            <a:endParaRPr lang="en-US" sz="2000" dirty="0" smtClean="0"/>
          </a:p>
          <a:p>
            <a:pPr algn="ctr"/>
            <a:r>
              <a:rPr lang="en-US" sz="2000" dirty="0" smtClean="0"/>
              <a:t>Gangster/Crime genre are developed around the sinister and ominous actions of criminals and gangsters, particularly including bank robbers, underworld figures, or ruthless hoodlums who operate outside the law, stealing and violently murdering their way through life. The genre has emerged into a more dark and cynical context through the ages.</a:t>
            </a:r>
          </a:p>
          <a:p>
            <a:pPr algn="ctr"/>
            <a:r>
              <a:rPr lang="en-US" sz="2000" dirty="0" smtClean="0"/>
              <a:t>Gangster Crime genre often mainly involves a highlight of a life of crime and a figure mirroring this or a figure mirroring  a victim of crime. This type of genre often emphasizes the rise and fall of a particular criminal and or their gang which would predominantly involve bank robbery, murders or lawbreakers in which personal power, struggles, and conflict with law and higher leve</a:t>
            </a:r>
            <a:r>
              <a:rPr lang="en-US" sz="2000" dirty="0"/>
              <a:t>l</a:t>
            </a:r>
            <a:r>
              <a:rPr lang="en-US" sz="2000" dirty="0" smtClean="0"/>
              <a:t> figures. Issues would include competitive characters, or a rival gangs. </a:t>
            </a:r>
          </a:p>
          <a:p>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42852"/>
            <a:ext cx="8229600" cy="1143000"/>
          </a:xfrm>
        </p:spPr>
        <p:txBody>
          <a:bodyPr/>
          <a:lstStyle/>
          <a:p>
            <a:r>
              <a:rPr lang="en-GB" b="1" dirty="0" smtClean="0"/>
              <a:t>EARLY GANGSTER/CRIME</a:t>
            </a:r>
            <a:endParaRPr lang="en-US" b="1" dirty="0"/>
          </a:p>
        </p:txBody>
      </p:sp>
      <p:sp>
        <p:nvSpPr>
          <p:cNvPr id="5" name="TextBox 4"/>
          <p:cNvSpPr txBox="1"/>
          <p:nvPr/>
        </p:nvSpPr>
        <p:spPr>
          <a:xfrm>
            <a:off x="642910" y="1142984"/>
            <a:ext cx="7858180" cy="6155531"/>
          </a:xfrm>
          <a:prstGeom prst="rect">
            <a:avLst/>
          </a:prstGeom>
          <a:noFill/>
        </p:spPr>
        <p:txBody>
          <a:bodyPr wrap="square" rtlCol="0">
            <a:spAutoFit/>
          </a:bodyPr>
          <a:lstStyle/>
          <a:p>
            <a:pPr algn="ctr"/>
            <a:r>
              <a:rPr lang="en-US" sz="2000" dirty="0" smtClean="0"/>
              <a:t>Criminal/gangster films date back to the early days of film during the silent era. One of the first to mark the start of the gangster/crime genre was D. W. Griffith's The </a:t>
            </a:r>
            <a:r>
              <a:rPr lang="en-US" sz="2000" dirty="0" smtClean="0"/>
              <a:t>Musketeers of Pig Alley (1912) which </a:t>
            </a:r>
            <a:r>
              <a:rPr lang="en-US" sz="2000" b="1" dirty="0" smtClean="0"/>
              <a:t> </a:t>
            </a:r>
            <a:r>
              <a:rPr lang="en-US" sz="2000" dirty="0" smtClean="0"/>
              <a:t>was about organized crime. It was the first significant gangster movie that survived. </a:t>
            </a:r>
          </a:p>
          <a:p>
            <a:pPr algn="ctr"/>
            <a:r>
              <a:rPr lang="en-US" sz="2000" dirty="0" smtClean="0"/>
              <a:t>As the decade of the 40s and the post war period emerged, crime films became darker, more brutal, violent, and cynical. </a:t>
            </a:r>
            <a:r>
              <a:rPr lang="en-US" sz="2000" dirty="0"/>
              <a:t>M</a:t>
            </a:r>
            <a:r>
              <a:rPr lang="en-US" sz="2000" dirty="0" smtClean="0"/>
              <a:t>any gangster/crime films were actually film noirs. After World War II, gangsters were often businessmen who represented large and corrupt corporations they were often anonymous . The first film to illustrate changes in the character of gangsters after WWII was Byron Haskin's I Walk Alone (1948). Burt Lancaster took the role of Frankie Madison, an ex-con who faced a changed world and a double-cross by his partner after his release from 14 years in prison. He learned that Noll 'Dink' Turner (Kirk Douglas) was now a pseudo-legitimate and respectable, high-flying Manhattan night-club owner/racketeer, unwilling to share in bootlegging profits from an earlier promise Turner: "This is big business. We deal with banks, lawyers, and a Dunn and Bradstreet rating. The world's spun right past you, Frank."</a:t>
            </a:r>
          </a:p>
          <a:p>
            <a:endParaRPr lang="en-US" dirty="0" smtClean="0"/>
          </a:p>
          <a:p>
            <a:endParaRPr lang="en-US" dirty="0" smtClean="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7158" y="428604"/>
            <a:ext cx="8286808" cy="5909310"/>
          </a:xfrm>
          <a:prstGeom prst="rect">
            <a:avLst/>
          </a:prstGeom>
          <a:noFill/>
        </p:spPr>
        <p:txBody>
          <a:bodyPr wrap="square" rtlCol="0">
            <a:spAutoFit/>
          </a:bodyPr>
          <a:lstStyle/>
          <a:p>
            <a:pPr algn="ctr"/>
            <a:r>
              <a:rPr lang="en-US" sz="2000" dirty="0" smtClean="0"/>
              <a:t>The two of the most successful </a:t>
            </a:r>
            <a:r>
              <a:rPr lang="en-US" sz="2000" dirty="0"/>
              <a:t> </a:t>
            </a:r>
            <a:r>
              <a:rPr lang="en-US" sz="2000" dirty="0" smtClean="0"/>
              <a:t>Gangster/Crime films ever made appeared in the 1970s with Francis Ford Coppola's direction of Mario </a:t>
            </a:r>
            <a:r>
              <a:rPr lang="en-US" sz="2000" dirty="0" err="1" smtClean="0"/>
              <a:t>Puzo's</a:t>
            </a:r>
            <a:r>
              <a:rPr lang="en-US" sz="2000" dirty="0" smtClean="0"/>
              <a:t> best-selling novel, ‘The Godfather’ (1972) ‘and The ‘Godfather 2’ (1974). Both films were epic stories of a violent, treacherous, and tightly-knit crime family that had settled in New York and had become as powerful as government and big business. Returning war veteran/son Michael </a:t>
            </a:r>
            <a:r>
              <a:rPr lang="en-US" sz="2000" dirty="0" err="1" smtClean="0"/>
              <a:t>Corleone</a:t>
            </a:r>
            <a:r>
              <a:rPr lang="en-US" sz="2000" dirty="0" smtClean="0"/>
              <a:t> (Al </a:t>
            </a:r>
            <a:r>
              <a:rPr lang="en-US" sz="2000" dirty="0" err="1" smtClean="0"/>
              <a:t>Pacino</a:t>
            </a:r>
            <a:r>
              <a:rPr lang="en-US" sz="2000" dirty="0" smtClean="0"/>
              <a:t>) had to loyally follow in his father's criminal path, without questioning its legitimacy. </a:t>
            </a:r>
          </a:p>
          <a:p>
            <a:pPr algn="ctr"/>
            <a:r>
              <a:rPr lang="en-US" sz="2000" dirty="0" smtClean="0"/>
              <a:t>Both contained a number of brutal death scenes, including Sonny </a:t>
            </a:r>
            <a:r>
              <a:rPr lang="en-US" sz="2000" dirty="0" err="1" smtClean="0"/>
              <a:t>Corleone's</a:t>
            </a:r>
            <a:r>
              <a:rPr lang="en-US" sz="2000" dirty="0" smtClean="0"/>
              <a:t> (James </a:t>
            </a:r>
            <a:r>
              <a:rPr lang="en-US" sz="2000" dirty="0" err="1" smtClean="0"/>
              <a:t>Caan</a:t>
            </a:r>
            <a:r>
              <a:rPr lang="en-US" sz="2000" dirty="0" smtClean="0"/>
              <a:t>) flurry-of-bullets death at a toll booth in the first. The Part II sequel was the first sequel ever to win the Academy Award for Best Picture. Rarely before, in New York Confidential (1954), had the 'Mafia' been featured in a main-stream film. The third and final installment in the trilogy was The Godfather, Part III (1990), again featuring stars Al </a:t>
            </a:r>
            <a:r>
              <a:rPr lang="en-US" sz="2000" dirty="0" err="1" smtClean="0"/>
              <a:t>Pacino</a:t>
            </a:r>
            <a:r>
              <a:rPr lang="en-US" sz="2000" dirty="0" smtClean="0"/>
              <a:t>, Diane Keaton, and Talia Shire. (In addition to his brilliant roles in </a:t>
            </a:r>
            <a:r>
              <a:rPr lang="en-US" sz="2000" i="1" dirty="0" smtClean="0"/>
              <a:t>The Godfather</a:t>
            </a:r>
            <a:r>
              <a:rPr lang="en-US" sz="2000" dirty="0" smtClean="0"/>
              <a:t> pictures, actor Al </a:t>
            </a:r>
            <a:r>
              <a:rPr lang="en-US" sz="2000" dirty="0" err="1" smtClean="0"/>
              <a:t>Pacino</a:t>
            </a:r>
            <a:r>
              <a:rPr lang="en-US" sz="2000" dirty="0" smtClean="0"/>
              <a:t> also starred in other crime classics, including </a:t>
            </a:r>
            <a:r>
              <a:rPr lang="en-US" sz="2000" dirty="0" err="1" smtClean="0"/>
              <a:t>Serpico</a:t>
            </a:r>
            <a:r>
              <a:rPr lang="en-US" sz="2000" dirty="0" smtClean="0"/>
              <a:t> (1973), Dog Day Afternoon (1975) a film with an award-winning screenplay, Brian De Palma's bloody remake of ‘Scarface’ (1983) with the defiant Cuban gangster dying in the film's explosive finale with his guns blazing, and </a:t>
            </a:r>
            <a:r>
              <a:rPr lang="en-US" sz="2000" dirty="0" err="1" smtClean="0"/>
              <a:t>Carlito's</a:t>
            </a:r>
            <a:r>
              <a:rPr lang="en-US" sz="2000" dirty="0" smtClean="0"/>
              <a:t> Way (1993).)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928710"/>
          </a:xfrm>
        </p:spPr>
        <p:txBody>
          <a:bodyPr/>
          <a:lstStyle/>
          <a:p>
            <a:r>
              <a:rPr lang="en-GB" b="1" dirty="0" smtClean="0"/>
              <a:t>REPETOIR OF ELEMENTS</a:t>
            </a:r>
            <a:endParaRPr lang="en-US" b="1" dirty="0"/>
          </a:p>
        </p:txBody>
      </p:sp>
      <p:sp>
        <p:nvSpPr>
          <p:cNvPr id="4" name="TextBox 3"/>
          <p:cNvSpPr txBox="1"/>
          <p:nvPr/>
        </p:nvSpPr>
        <p:spPr>
          <a:xfrm>
            <a:off x="428596" y="1142984"/>
            <a:ext cx="8215370" cy="923330"/>
          </a:xfrm>
          <a:prstGeom prst="rect">
            <a:avLst/>
          </a:prstGeom>
          <a:noFill/>
        </p:spPr>
        <p:txBody>
          <a:bodyPr wrap="square" rtlCol="0">
            <a:spAutoFit/>
          </a:bodyPr>
          <a:lstStyle/>
          <a:p>
            <a:endParaRPr lang="en-US" dirty="0" smtClean="0"/>
          </a:p>
          <a:p>
            <a:endParaRPr lang="en-US" dirty="0" smtClean="0"/>
          </a:p>
          <a:p>
            <a:endParaRPr lang="en-US" dirty="0"/>
          </a:p>
        </p:txBody>
      </p:sp>
      <p:sp>
        <p:nvSpPr>
          <p:cNvPr id="5" name="TextBox 4"/>
          <p:cNvSpPr txBox="1"/>
          <p:nvPr/>
        </p:nvSpPr>
        <p:spPr>
          <a:xfrm>
            <a:off x="500034" y="785794"/>
            <a:ext cx="8143932" cy="6217087"/>
          </a:xfrm>
          <a:prstGeom prst="rect">
            <a:avLst/>
          </a:prstGeom>
          <a:noFill/>
        </p:spPr>
        <p:txBody>
          <a:bodyPr wrap="square" rtlCol="0">
            <a:spAutoFit/>
          </a:bodyPr>
          <a:lstStyle/>
          <a:p>
            <a:pPr algn="ctr"/>
            <a:r>
              <a:rPr lang="en-US" sz="2000" dirty="0" smtClean="0"/>
              <a:t>Gangster/crime films are usually set in large, crowded cities, to provide a view of the secret world of the criminal; dark nightclubs or streets with striking neon signs, fast cars, money, bars, illegal imports, sordid living arrangements. Exotic locales for crimes often adding an element of adventure and wealth. </a:t>
            </a:r>
          </a:p>
          <a:p>
            <a:pPr algn="ctr"/>
            <a:r>
              <a:rPr lang="en-US" sz="2000" dirty="0" smtClean="0"/>
              <a:t>Crime gangsters are usually materialistic, street-smart, immoral and self-destructive. Rivalry with other criminals in gangster warfare is often a significant plot characteristic. Crime plots also include questions such as how the criminal will be apprehended by police, private eyes, special agents or lawful authorities, or mysteries such as who stole a valued object. They rise to power with a tough cruel facade while showing an ambitious desire for success and recognition, but underneath they can express sensitivity and gentleness. </a:t>
            </a:r>
          </a:p>
          <a:p>
            <a:pPr algn="ctr"/>
            <a:r>
              <a:rPr lang="en-US" sz="2000" dirty="0" smtClean="0"/>
              <a:t>Gangster/crime characters often tend to fall prey to crime in the pursuit of wealth, status, and material possessions such as clothes and cars, because all other "normal" avenues to the top are unavailable to them. Although they are doomed to failure and inevitable death usually in violent ways, criminals are sometimes portrayed as the victims of circumstance, because the stories are told from their point of view.</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1143000"/>
          </a:xfrm>
        </p:spPr>
        <p:txBody>
          <a:bodyPr/>
          <a:lstStyle/>
          <a:p>
            <a:r>
              <a:rPr lang="en-GB" b="1" dirty="0" smtClean="0"/>
              <a:t>TECHNICAL ASPECTS</a:t>
            </a:r>
            <a:endParaRPr lang="en-US" b="1" dirty="0"/>
          </a:p>
        </p:txBody>
      </p:sp>
      <p:sp>
        <p:nvSpPr>
          <p:cNvPr id="4" name="TextBox 3"/>
          <p:cNvSpPr txBox="1"/>
          <p:nvPr/>
        </p:nvSpPr>
        <p:spPr>
          <a:xfrm>
            <a:off x="428596" y="928670"/>
            <a:ext cx="8143932" cy="5632311"/>
          </a:xfrm>
          <a:prstGeom prst="rect">
            <a:avLst/>
          </a:prstGeom>
          <a:noFill/>
        </p:spPr>
        <p:txBody>
          <a:bodyPr wrap="square" rtlCol="0">
            <a:spAutoFit/>
          </a:bodyPr>
          <a:lstStyle/>
          <a:p>
            <a:pPr algn="ctr"/>
            <a:r>
              <a:rPr lang="en-GB" sz="2000" b="1" dirty="0" err="1" smtClean="0"/>
              <a:t>Mise</a:t>
            </a:r>
            <a:r>
              <a:rPr lang="en-GB" sz="2000" b="1" dirty="0" smtClean="0"/>
              <a:t>-en-scene</a:t>
            </a:r>
            <a:r>
              <a:rPr lang="en-GB" sz="2000" dirty="0" smtClean="0"/>
              <a:t> –</a:t>
            </a:r>
            <a:r>
              <a:rPr lang="en-GB" sz="2000" dirty="0" smtClean="0"/>
              <a:t> Props would usually include weapons such as guns, knives, bats etc. Alcohol and drugs seem to be a recurring theme in gangster/crime films. </a:t>
            </a:r>
            <a:r>
              <a:rPr lang="en-GB" sz="2000" dirty="0" smtClean="0"/>
              <a:t> Settings usually consist of houses, </a:t>
            </a:r>
            <a:r>
              <a:rPr lang="en-GB" sz="2000" dirty="0" smtClean="0"/>
              <a:t>bars, alleyways, warehouses etc. Actors and Actresses tend to be quite hard looking emphasising the tough exterior that is meant to be shown relating to the gangster/crime theme. Costumes consist of suits, dresses, diamond rings, watches this represents the wealthy and aesthetic side. Contrasting would be the poor and hard life that is meant to be represented which would include </a:t>
            </a:r>
            <a:r>
              <a:rPr lang="en-GB" sz="2000" dirty="0" err="1" smtClean="0"/>
              <a:t>hoodies</a:t>
            </a:r>
            <a:r>
              <a:rPr lang="en-GB" sz="2000" dirty="0"/>
              <a:t> </a:t>
            </a:r>
            <a:r>
              <a:rPr lang="en-GB" sz="2000" dirty="0" smtClean="0"/>
              <a:t>and jeans.</a:t>
            </a:r>
            <a:endParaRPr lang="en-GB" sz="2000" dirty="0" smtClean="0"/>
          </a:p>
          <a:p>
            <a:pPr algn="ctr"/>
            <a:r>
              <a:rPr lang="en-GB" sz="2000" dirty="0" smtClean="0"/>
              <a:t>The lighting tends to be very dim and weak or very strong depending on what kind of life is being represented. </a:t>
            </a:r>
            <a:r>
              <a:rPr lang="en-GB" sz="2000" dirty="0" smtClean="0"/>
              <a:t>This is usually to accentuate the location and depict the state that the characters are in</a:t>
            </a:r>
            <a:r>
              <a:rPr lang="en-GB" sz="2000" dirty="0" smtClean="0"/>
              <a:t>. </a:t>
            </a:r>
          </a:p>
          <a:p>
            <a:pPr algn="ctr"/>
            <a:endParaRPr lang="en-GB" sz="2000" b="1" dirty="0" smtClean="0"/>
          </a:p>
          <a:p>
            <a:pPr algn="ctr"/>
            <a:r>
              <a:rPr lang="en-GB" sz="2000" b="1" dirty="0" smtClean="0"/>
              <a:t>Cinematography</a:t>
            </a:r>
            <a:r>
              <a:rPr lang="en-GB" sz="2000" dirty="0" smtClean="0"/>
              <a:t> – Close ups, M</a:t>
            </a:r>
            <a:r>
              <a:rPr lang="en-GB" sz="2000" dirty="0" smtClean="0"/>
              <a:t>id shots and are mostly used to emphasize the character and so we are better connected with them. </a:t>
            </a:r>
            <a:r>
              <a:rPr lang="en-GB" sz="2000" dirty="0"/>
              <a:t>O</a:t>
            </a:r>
            <a:r>
              <a:rPr lang="en-GB" sz="2000" dirty="0" smtClean="0"/>
              <a:t>ver-shoulder shots occur often because there are a lot relationships in gangster/crime films and it has a better effect on the audience if this is highlighted. Panning so that </a:t>
            </a:r>
            <a:r>
              <a:rPr lang="en-GB" sz="2000" dirty="0" smtClean="0"/>
              <a:t>are able to </a:t>
            </a:r>
            <a:r>
              <a:rPr lang="en-GB" sz="2000" dirty="0" smtClean="0"/>
              <a:t>follow  any movement intensely and also significant objects tend to be zoomed into.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0034" y="1500174"/>
            <a:ext cx="8143932" cy="3785652"/>
          </a:xfrm>
          <a:prstGeom prst="rect">
            <a:avLst/>
          </a:prstGeom>
          <a:noFill/>
        </p:spPr>
        <p:txBody>
          <a:bodyPr wrap="square" rtlCol="0">
            <a:spAutoFit/>
          </a:bodyPr>
          <a:lstStyle/>
          <a:p>
            <a:pPr algn="ctr"/>
            <a:r>
              <a:rPr lang="en-GB" sz="2000" b="1" dirty="0" smtClean="0"/>
              <a:t>Editing</a:t>
            </a:r>
            <a:r>
              <a:rPr lang="en-GB" sz="2000" dirty="0" smtClean="0"/>
              <a:t> – Gangster crime </a:t>
            </a:r>
            <a:r>
              <a:rPr lang="en-GB" sz="2000" dirty="0" smtClean="0"/>
              <a:t>visual effects and transitions are usually edited for audience satisfaction.  Rhythmic editing is used at turning points in the film.  </a:t>
            </a:r>
          </a:p>
          <a:p>
            <a:pPr algn="ctr"/>
            <a:endParaRPr lang="en-GB" sz="2000" dirty="0" smtClean="0"/>
          </a:p>
          <a:p>
            <a:pPr algn="ctr"/>
            <a:r>
              <a:rPr lang="en-GB" sz="2000" b="1" dirty="0" smtClean="0"/>
              <a:t>Sounding</a:t>
            </a:r>
            <a:r>
              <a:rPr lang="en-GB" sz="2000" dirty="0" smtClean="0"/>
              <a:t> – intense, music is usually played in the background of gangster/crime films.</a:t>
            </a:r>
          </a:p>
          <a:p>
            <a:pPr algn="ctr"/>
            <a:endParaRPr lang="en-GB" sz="2000" dirty="0"/>
          </a:p>
          <a:p>
            <a:pPr algn="ctr"/>
            <a:r>
              <a:rPr lang="en-GB" sz="2000" b="1" dirty="0" smtClean="0"/>
              <a:t>Special Effects </a:t>
            </a:r>
            <a:r>
              <a:rPr lang="en-GB" sz="2000" dirty="0" smtClean="0"/>
              <a:t>– This would usually be used in car, murder scenes. Some gangster/crime films use stunt doubles because special effects give the film more of an authentic look. </a:t>
            </a:r>
          </a:p>
          <a:p>
            <a:pPr algn="ctr"/>
            <a:endParaRPr lang="en-GB" sz="2000" dirty="0"/>
          </a:p>
          <a:p>
            <a:pPr algn="ctr"/>
            <a:r>
              <a:rPr lang="en-GB" sz="2000" b="1" dirty="0" smtClean="0"/>
              <a:t>Conventions</a:t>
            </a:r>
            <a:r>
              <a:rPr lang="en-GB" sz="2000" dirty="0" smtClean="0"/>
              <a:t> -  Gang leaders and main characters are always represented efficiently. They also tend to be fast paced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icture 4" descr="http://www.mrrl.org/blogs/wordpress/readerseye/wp-content/uploads/2009/02/the-godfather-posters.jpg"/>
          <p:cNvPicPr>
            <a:picLocks noChangeAspect="1" noChangeArrowheads="1"/>
          </p:cNvPicPr>
          <p:nvPr/>
        </p:nvPicPr>
        <p:blipFill>
          <a:blip r:embed="rId2"/>
          <a:srcRect/>
          <a:stretch>
            <a:fillRect/>
          </a:stretch>
        </p:blipFill>
        <p:spPr bwMode="auto">
          <a:xfrm>
            <a:off x="0" y="0"/>
            <a:ext cx="1802719" cy="2357430"/>
          </a:xfrm>
          <a:prstGeom prst="rect">
            <a:avLst/>
          </a:prstGeom>
          <a:noFill/>
        </p:spPr>
      </p:pic>
      <p:pic>
        <p:nvPicPr>
          <p:cNvPr id="19462" name="Picture 6" descr="http://upload.wikimedia.org/wikipedia/en/9/9f/American_Gangster_poster.jpg"/>
          <p:cNvPicPr>
            <a:picLocks noChangeAspect="1" noChangeArrowheads="1"/>
          </p:cNvPicPr>
          <p:nvPr/>
        </p:nvPicPr>
        <p:blipFill>
          <a:blip r:embed="rId3"/>
          <a:srcRect/>
          <a:stretch>
            <a:fillRect/>
          </a:stretch>
        </p:blipFill>
        <p:spPr bwMode="auto">
          <a:xfrm>
            <a:off x="1928794" y="142852"/>
            <a:ext cx="1672900" cy="2643182"/>
          </a:xfrm>
          <a:prstGeom prst="rect">
            <a:avLst/>
          </a:prstGeom>
          <a:noFill/>
        </p:spPr>
      </p:pic>
      <p:pic>
        <p:nvPicPr>
          <p:cNvPr id="19464" name="Picture 8" descr="http://students.cup.edu/inm5914/scarface.jpg"/>
          <p:cNvPicPr>
            <a:picLocks noChangeAspect="1" noChangeArrowheads="1"/>
          </p:cNvPicPr>
          <p:nvPr/>
        </p:nvPicPr>
        <p:blipFill>
          <a:blip r:embed="rId4" cstate="print"/>
          <a:srcRect/>
          <a:stretch>
            <a:fillRect/>
          </a:stretch>
        </p:blipFill>
        <p:spPr bwMode="auto">
          <a:xfrm>
            <a:off x="214282" y="2500306"/>
            <a:ext cx="1928794" cy="2397943"/>
          </a:xfrm>
          <a:prstGeom prst="rect">
            <a:avLst/>
          </a:prstGeom>
          <a:noFill/>
        </p:spPr>
      </p:pic>
      <p:pic>
        <p:nvPicPr>
          <p:cNvPr id="19466" name="Picture 10" descr="http://upload.wikimedia.org/wikipedia/en/thumb/e/e8/Layer_Cake_Poster.JPG/200px-Layer_Cake_Poster.JPG">
            <a:hlinkClick r:id="rId5"/>
          </p:cNvPr>
          <p:cNvPicPr>
            <a:picLocks noChangeAspect="1" noChangeArrowheads="1"/>
          </p:cNvPicPr>
          <p:nvPr/>
        </p:nvPicPr>
        <p:blipFill>
          <a:blip r:embed="rId6"/>
          <a:srcRect/>
          <a:stretch>
            <a:fillRect/>
          </a:stretch>
        </p:blipFill>
        <p:spPr bwMode="auto">
          <a:xfrm>
            <a:off x="3714744" y="0"/>
            <a:ext cx="1905000" cy="2819401"/>
          </a:xfrm>
          <a:prstGeom prst="rect">
            <a:avLst/>
          </a:prstGeom>
          <a:noFill/>
        </p:spPr>
      </p:pic>
      <p:pic>
        <p:nvPicPr>
          <p:cNvPr id="19470" name="Picture 14" descr="http://www.thecinemasource.com/moviesdb/images/Carlitos%20Way%20Rise%20To%20Power%20DVD%20-%20300.jpg"/>
          <p:cNvPicPr>
            <a:picLocks noChangeAspect="1" noChangeArrowheads="1"/>
          </p:cNvPicPr>
          <p:nvPr/>
        </p:nvPicPr>
        <p:blipFill>
          <a:blip r:embed="rId7"/>
          <a:srcRect/>
          <a:stretch>
            <a:fillRect/>
          </a:stretch>
        </p:blipFill>
        <p:spPr bwMode="auto">
          <a:xfrm>
            <a:off x="714348" y="4714884"/>
            <a:ext cx="1832596" cy="2143116"/>
          </a:xfrm>
          <a:prstGeom prst="rect">
            <a:avLst/>
          </a:prstGeom>
          <a:noFill/>
        </p:spPr>
      </p:pic>
      <p:pic>
        <p:nvPicPr>
          <p:cNvPr id="19472" name="Picture 16" descr="http://www.movieposter.com/posters/archive/main/24/A70-12457"/>
          <p:cNvPicPr>
            <a:picLocks noChangeAspect="1" noChangeArrowheads="1"/>
          </p:cNvPicPr>
          <p:nvPr/>
        </p:nvPicPr>
        <p:blipFill>
          <a:blip r:embed="rId8"/>
          <a:srcRect/>
          <a:stretch>
            <a:fillRect/>
          </a:stretch>
        </p:blipFill>
        <p:spPr bwMode="auto">
          <a:xfrm>
            <a:off x="5715008" y="0"/>
            <a:ext cx="1898589" cy="2816240"/>
          </a:xfrm>
          <a:prstGeom prst="rect">
            <a:avLst/>
          </a:prstGeom>
          <a:noFill/>
        </p:spPr>
      </p:pic>
      <p:pic>
        <p:nvPicPr>
          <p:cNvPr id="19476" name="Picture 20" descr="http://smackamack.files.wordpress.com/2009/03/true-romance-poster.jpg"/>
          <p:cNvPicPr>
            <a:picLocks noChangeAspect="1" noChangeArrowheads="1"/>
          </p:cNvPicPr>
          <p:nvPr/>
        </p:nvPicPr>
        <p:blipFill>
          <a:blip r:embed="rId9"/>
          <a:srcRect/>
          <a:stretch>
            <a:fillRect/>
          </a:stretch>
        </p:blipFill>
        <p:spPr bwMode="auto">
          <a:xfrm>
            <a:off x="7097542" y="1000108"/>
            <a:ext cx="2046458" cy="2940060"/>
          </a:xfrm>
          <a:prstGeom prst="rect">
            <a:avLst/>
          </a:prstGeom>
          <a:noFill/>
        </p:spPr>
      </p:pic>
      <p:pic>
        <p:nvPicPr>
          <p:cNvPr id="19478" name="Picture 22" descr="http://movie-shop.us/pictures/Reservoir_Dogs.jpg"/>
          <p:cNvPicPr>
            <a:picLocks noChangeAspect="1" noChangeArrowheads="1"/>
          </p:cNvPicPr>
          <p:nvPr/>
        </p:nvPicPr>
        <p:blipFill>
          <a:blip r:embed="rId10"/>
          <a:srcRect/>
          <a:stretch>
            <a:fillRect/>
          </a:stretch>
        </p:blipFill>
        <p:spPr bwMode="auto">
          <a:xfrm>
            <a:off x="7131305" y="3571876"/>
            <a:ext cx="2012695" cy="2878154"/>
          </a:xfrm>
          <a:prstGeom prst="rect">
            <a:avLst/>
          </a:prstGeom>
          <a:noFill/>
        </p:spPr>
      </p:pic>
      <p:pic>
        <p:nvPicPr>
          <p:cNvPr id="16" name="Picture 15" descr="http://www.filtersage.com/uploads/710C7GVD0JL.gif"/>
          <p:cNvPicPr/>
          <p:nvPr/>
        </p:nvPicPr>
        <p:blipFill>
          <a:blip r:embed="rId11"/>
          <a:srcRect t="6234"/>
          <a:stretch>
            <a:fillRect/>
          </a:stretch>
        </p:blipFill>
        <p:spPr bwMode="auto">
          <a:xfrm rot="16200000">
            <a:off x="5419200" y="4797070"/>
            <a:ext cx="1570920" cy="2550939"/>
          </a:xfrm>
          <a:prstGeom prst="rect">
            <a:avLst/>
          </a:prstGeom>
          <a:noFill/>
        </p:spPr>
      </p:pic>
      <p:pic>
        <p:nvPicPr>
          <p:cNvPr id="19482" name="Picture 26" descr="http://www.jesus-is-savior.com/Evils%20in%20America/Hellivision/pulp_fiction.jpg"/>
          <p:cNvPicPr>
            <a:picLocks noChangeAspect="1" noChangeArrowheads="1"/>
          </p:cNvPicPr>
          <p:nvPr/>
        </p:nvPicPr>
        <p:blipFill>
          <a:blip r:embed="rId12"/>
          <a:srcRect/>
          <a:stretch>
            <a:fillRect/>
          </a:stretch>
        </p:blipFill>
        <p:spPr bwMode="auto">
          <a:xfrm>
            <a:off x="4786314" y="2428868"/>
            <a:ext cx="2062535" cy="3097229"/>
          </a:xfrm>
          <a:prstGeom prst="rect">
            <a:avLst/>
          </a:prstGeom>
          <a:noFill/>
        </p:spPr>
      </p:pic>
      <p:pic>
        <p:nvPicPr>
          <p:cNvPr id="19484" name="Picture 28" descr="http://richkleber.com/family/rich/moviereviews/moviereviews/movieimages/thedeparted.jpg"/>
          <p:cNvPicPr>
            <a:picLocks noChangeAspect="1" noChangeArrowheads="1"/>
          </p:cNvPicPr>
          <p:nvPr/>
        </p:nvPicPr>
        <p:blipFill>
          <a:blip r:embed="rId13"/>
          <a:srcRect/>
          <a:stretch>
            <a:fillRect/>
          </a:stretch>
        </p:blipFill>
        <p:spPr bwMode="auto">
          <a:xfrm>
            <a:off x="2214546" y="2214554"/>
            <a:ext cx="2100473" cy="3038471"/>
          </a:xfrm>
          <a:prstGeom prst="rect">
            <a:avLst/>
          </a:prstGeom>
          <a:noFill/>
        </p:spPr>
      </p:pic>
      <p:pic>
        <p:nvPicPr>
          <p:cNvPr id="19486" name="Picture 30" descr="http://upload.wikimedia.org/wikipedia/en/thumb/c/c3/Boyz_n_the_hood_poster.jpg/200px-Boyz_n_the_hood_poster.jpg">
            <a:hlinkClick r:id="rId14"/>
          </p:cNvPr>
          <p:cNvPicPr>
            <a:picLocks noChangeAspect="1" noChangeArrowheads="1"/>
          </p:cNvPicPr>
          <p:nvPr/>
        </p:nvPicPr>
        <p:blipFill>
          <a:blip r:embed="rId15"/>
          <a:srcRect/>
          <a:stretch>
            <a:fillRect/>
          </a:stretch>
        </p:blipFill>
        <p:spPr bwMode="auto">
          <a:xfrm>
            <a:off x="3214678" y="5060619"/>
            <a:ext cx="1214446" cy="1797381"/>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642918"/>
            <a:ext cx="8229600" cy="1143000"/>
          </a:xfrm>
        </p:spPr>
        <p:txBody>
          <a:bodyPr>
            <a:normAutofit fontScale="90000"/>
          </a:bodyPr>
          <a:lstStyle/>
          <a:p>
            <a:r>
              <a:rPr lang="en-GB" b="1" dirty="0" smtClean="0"/>
              <a:t>FAMOUS ACTORS/ACTRESSES AND DIRECTORS WITHIN THE GANGSTER CRIME GANRE</a:t>
            </a:r>
            <a:endParaRPr lang="en-US" b="1" dirty="0"/>
          </a:p>
        </p:txBody>
      </p:sp>
      <p:pic>
        <p:nvPicPr>
          <p:cNvPr id="20482" name="Picture 2" descr="http://images.askmen.com/galleries/men/al-pacino/pictures/al-pacino-picture-2.jpg"/>
          <p:cNvPicPr>
            <a:picLocks noChangeAspect="1" noChangeArrowheads="1"/>
          </p:cNvPicPr>
          <p:nvPr/>
        </p:nvPicPr>
        <p:blipFill>
          <a:blip r:embed="rId2"/>
          <a:srcRect/>
          <a:stretch>
            <a:fillRect/>
          </a:stretch>
        </p:blipFill>
        <p:spPr bwMode="auto">
          <a:xfrm>
            <a:off x="0" y="1571612"/>
            <a:ext cx="1571636" cy="2048143"/>
          </a:xfrm>
          <a:prstGeom prst="rect">
            <a:avLst/>
          </a:prstGeom>
          <a:noFill/>
        </p:spPr>
      </p:pic>
      <p:pic>
        <p:nvPicPr>
          <p:cNvPr id="20483" name="Picture 3" descr="Quentin%20Tarantino-CSH-031584"/>
          <p:cNvPicPr>
            <a:picLocks noChangeAspect="1" noChangeArrowheads="1"/>
          </p:cNvPicPr>
          <p:nvPr/>
        </p:nvPicPr>
        <p:blipFill>
          <a:blip r:embed="rId3"/>
          <a:srcRect b="8255"/>
          <a:stretch>
            <a:fillRect/>
          </a:stretch>
        </p:blipFill>
        <p:spPr bwMode="auto">
          <a:xfrm>
            <a:off x="1643042" y="1857364"/>
            <a:ext cx="1428760" cy="2110767"/>
          </a:xfrm>
          <a:prstGeom prst="rect">
            <a:avLst/>
          </a:prstGeom>
          <a:noFill/>
          <a:ln w="9525">
            <a:noFill/>
            <a:miter lim="800000"/>
            <a:headEnd/>
            <a:tailEnd/>
          </a:ln>
        </p:spPr>
      </p:pic>
      <p:pic>
        <p:nvPicPr>
          <p:cNvPr id="20485" name="Picture 5" descr="http://4.bp.blogspot.com/_2KigyPqSkaY/SPdAbYpdhnI/AAAAAAAAAio/73kSLhgiOQA/s320/guy_richie240.jpg"/>
          <p:cNvPicPr>
            <a:picLocks noChangeAspect="1" noChangeArrowheads="1"/>
          </p:cNvPicPr>
          <p:nvPr/>
        </p:nvPicPr>
        <p:blipFill>
          <a:blip r:embed="rId4"/>
          <a:srcRect/>
          <a:stretch>
            <a:fillRect/>
          </a:stretch>
        </p:blipFill>
        <p:spPr bwMode="auto">
          <a:xfrm>
            <a:off x="7358050" y="1428736"/>
            <a:ext cx="1785950" cy="2381267"/>
          </a:xfrm>
          <a:prstGeom prst="rect">
            <a:avLst/>
          </a:prstGeom>
          <a:noFill/>
        </p:spPr>
      </p:pic>
      <p:pic>
        <p:nvPicPr>
          <p:cNvPr id="20487" name="Picture 7" descr="http://4.bp.blogspot.com/_sTGIC-qIMmU/SUHV2CsAJII/AAAAAAAAA_A/gfcnFPMx8iE/s400/anjelica.jpg"/>
          <p:cNvPicPr>
            <a:picLocks noChangeAspect="1" noChangeArrowheads="1"/>
          </p:cNvPicPr>
          <p:nvPr/>
        </p:nvPicPr>
        <p:blipFill>
          <a:blip r:embed="rId5"/>
          <a:srcRect/>
          <a:stretch>
            <a:fillRect/>
          </a:stretch>
        </p:blipFill>
        <p:spPr bwMode="auto">
          <a:xfrm>
            <a:off x="3643306" y="2214554"/>
            <a:ext cx="1801883" cy="2238364"/>
          </a:xfrm>
          <a:prstGeom prst="rect">
            <a:avLst/>
          </a:prstGeom>
          <a:noFill/>
        </p:spPr>
      </p:pic>
      <p:pic>
        <p:nvPicPr>
          <p:cNvPr id="20489" name="Picture 9" descr="http://www.reelmovienews.com/wp-content/uploads/2008/03/sean-connery-good.jpg"/>
          <p:cNvPicPr>
            <a:picLocks noChangeAspect="1" noChangeArrowheads="1"/>
          </p:cNvPicPr>
          <p:nvPr/>
        </p:nvPicPr>
        <p:blipFill>
          <a:blip r:embed="rId6"/>
          <a:srcRect/>
          <a:stretch>
            <a:fillRect/>
          </a:stretch>
        </p:blipFill>
        <p:spPr bwMode="auto">
          <a:xfrm>
            <a:off x="7358082" y="3714752"/>
            <a:ext cx="1785918" cy="2016132"/>
          </a:xfrm>
          <a:prstGeom prst="rect">
            <a:avLst/>
          </a:prstGeom>
          <a:noFill/>
        </p:spPr>
      </p:pic>
      <p:pic>
        <p:nvPicPr>
          <p:cNvPr id="20491" name="Picture 11" descr="http://thejournalista.files.wordpress.com/2009/03/nicolas-cage-picture-3.jpg"/>
          <p:cNvPicPr>
            <a:picLocks noChangeAspect="1" noChangeArrowheads="1"/>
          </p:cNvPicPr>
          <p:nvPr/>
        </p:nvPicPr>
        <p:blipFill>
          <a:blip r:embed="rId7"/>
          <a:srcRect/>
          <a:stretch>
            <a:fillRect/>
          </a:stretch>
        </p:blipFill>
        <p:spPr bwMode="auto">
          <a:xfrm>
            <a:off x="0" y="4899019"/>
            <a:ext cx="1503218" cy="1958981"/>
          </a:xfrm>
          <a:prstGeom prst="rect">
            <a:avLst/>
          </a:prstGeom>
          <a:noFill/>
        </p:spPr>
      </p:pic>
      <p:pic>
        <p:nvPicPr>
          <p:cNvPr id="20493" name="Picture 13" descr="http://img.dailymail.co.uk/i/pix/2007/04_03/deniroG0205_468x506.jpg"/>
          <p:cNvPicPr>
            <a:picLocks noChangeAspect="1" noChangeArrowheads="1"/>
          </p:cNvPicPr>
          <p:nvPr/>
        </p:nvPicPr>
        <p:blipFill>
          <a:blip r:embed="rId8"/>
          <a:srcRect/>
          <a:stretch>
            <a:fillRect/>
          </a:stretch>
        </p:blipFill>
        <p:spPr bwMode="auto">
          <a:xfrm>
            <a:off x="1571604" y="4889496"/>
            <a:ext cx="1772268" cy="1968504"/>
          </a:xfrm>
          <a:prstGeom prst="rect">
            <a:avLst/>
          </a:prstGeom>
          <a:noFill/>
        </p:spPr>
      </p:pic>
      <p:pic>
        <p:nvPicPr>
          <p:cNvPr id="20495" name="Picture 15" descr="http://www.rankopedia.com/CandidatePix/4319.gif"/>
          <p:cNvPicPr>
            <a:picLocks noChangeAspect="1" noChangeArrowheads="1"/>
          </p:cNvPicPr>
          <p:nvPr/>
        </p:nvPicPr>
        <p:blipFill>
          <a:blip r:embed="rId9"/>
          <a:srcRect/>
          <a:stretch>
            <a:fillRect/>
          </a:stretch>
        </p:blipFill>
        <p:spPr bwMode="auto">
          <a:xfrm flipH="1">
            <a:off x="4572000" y="3143248"/>
            <a:ext cx="1285884" cy="1997080"/>
          </a:xfrm>
          <a:prstGeom prst="rect">
            <a:avLst/>
          </a:prstGeom>
          <a:noFill/>
        </p:spPr>
      </p:pic>
      <p:pic>
        <p:nvPicPr>
          <p:cNvPr id="20497" name="Picture 17" descr="http://www.parcbench.com/wp-content/uploads/2009/10/john_travolta.jpg"/>
          <p:cNvPicPr>
            <a:picLocks noChangeAspect="1" noChangeArrowheads="1"/>
          </p:cNvPicPr>
          <p:nvPr/>
        </p:nvPicPr>
        <p:blipFill>
          <a:blip r:embed="rId10"/>
          <a:srcRect/>
          <a:stretch>
            <a:fillRect/>
          </a:stretch>
        </p:blipFill>
        <p:spPr bwMode="auto">
          <a:xfrm>
            <a:off x="3428992" y="4765667"/>
            <a:ext cx="1428760" cy="2092333"/>
          </a:xfrm>
          <a:prstGeom prst="rect">
            <a:avLst/>
          </a:prstGeom>
          <a:noFill/>
        </p:spPr>
      </p:pic>
      <p:pic>
        <p:nvPicPr>
          <p:cNvPr id="20499" name="Picture 19" descr="http://odgledaj.me/movies/wp-content/uploads/2009/03/danny-devito-1.jpg"/>
          <p:cNvPicPr>
            <a:picLocks noChangeAspect="1" noChangeArrowheads="1"/>
          </p:cNvPicPr>
          <p:nvPr/>
        </p:nvPicPr>
        <p:blipFill>
          <a:blip r:embed="rId11"/>
          <a:srcRect/>
          <a:stretch>
            <a:fillRect/>
          </a:stretch>
        </p:blipFill>
        <p:spPr bwMode="auto">
          <a:xfrm>
            <a:off x="5715008" y="2000240"/>
            <a:ext cx="1624339" cy="2030424"/>
          </a:xfrm>
          <a:prstGeom prst="rect">
            <a:avLst/>
          </a:prstGeom>
          <a:noFill/>
        </p:spPr>
      </p:pic>
      <p:pic>
        <p:nvPicPr>
          <p:cNvPr id="20501" name="Picture 21" descr="http://themixtapemonster.files.wordpress.com/2009/08/russo.jpg"/>
          <p:cNvPicPr>
            <a:picLocks noChangeAspect="1" noChangeArrowheads="1"/>
          </p:cNvPicPr>
          <p:nvPr/>
        </p:nvPicPr>
        <p:blipFill>
          <a:blip r:embed="rId12"/>
          <a:srcRect/>
          <a:stretch>
            <a:fillRect/>
          </a:stretch>
        </p:blipFill>
        <p:spPr bwMode="auto">
          <a:xfrm>
            <a:off x="4643438" y="4732319"/>
            <a:ext cx="1594261" cy="2125681"/>
          </a:xfrm>
          <a:prstGeom prst="rect">
            <a:avLst/>
          </a:prstGeom>
          <a:noFill/>
        </p:spPr>
      </p:pic>
      <p:pic>
        <p:nvPicPr>
          <p:cNvPr id="20503" name="Picture 23" descr="http://vulcanstev.files.wordpress.com/2009/09/mel-gibson-smile.jpg"/>
          <p:cNvPicPr>
            <a:picLocks noChangeAspect="1" noChangeArrowheads="1"/>
          </p:cNvPicPr>
          <p:nvPr/>
        </p:nvPicPr>
        <p:blipFill>
          <a:blip r:embed="rId13"/>
          <a:srcRect/>
          <a:stretch>
            <a:fillRect/>
          </a:stretch>
        </p:blipFill>
        <p:spPr bwMode="auto">
          <a:xfrm>
            <a:off x="0" y="2928934"/>
            <a:ext cx="1643074" cy="2219305"/>
          </a:xfrm>
          <a:prstGeom prst="rect">
            <a:avLst/>
          </a:prstGeom>
          <a:noFill/>
        </p:spPr>
      </p:pic>
      <p:pic>
        <p:nvPicPr>
          <p:cNvPr id="20505" name="Picture 25" descr="http://entimg.msn.com/i/150/ce/TonyScott_150x225.jpg"/>
          <p:cNvPicPr>
            <a:picLocks noChangeAspect="1" noChangeArrowheads="1"/>
          </p:cNvPicPr>
          <p:nvPr/>
        </p:nvPicPr>
        <p:blipFill>
          <a:blip r:embed="rId14"/>
          <a:srcRect/>
          <a:stretch>
            <a:fillRect/>
          </a:stretch>
        </p:blipFill>
        <p:spPr bwMode="auto">
          <a:xfrm>
            <a:off x="6357950" y="4714875"/>
            <a:ext cx="1428750" cy="2143125"/>
          </a:xfrm>
          <a:prstGeom prst="rect">
            <a:avLst/>
          </a:prstGeom>
          <a:noFill/>
        </p:spPr>
      </p:pic>
      <p:pic>
        <p:nvPicPr>
          <p:cNvPr id="20507" name="Picture 27" descr="http://www.exposay.com/celebrity-photos/rosanna-arquette-montblanc-signature-good-0DucPU.jpg"/>
          <p:cNvPicPr>
            <a:picLocks noChangeAspect="1" noChangeArrowheads="1"/>
          </p:cNvPicPr>
          <p:nvPr/>
        </p:nvPicPr>
        <p:blipFill>
          <a:blip r:embed="rId15" cstate="print"/>
          <a:srcRect/>
          <a:stretch>
            <a:fillRect/>
          </a:stretch>
        </p:blipFill>
        <p:spPr bwMode="auto">
          <a:xfrm>
            <a:off x="7921648" y="5212764"/>
            <a:ext cx="1222352" cy="1645236"/>
          </a:xfrm>
          <a:prstGeom prst="rect">
            <a:avLst/>
          </a:prstGeom>
          <a:noFill/>
        </p:spPr>
      </p:pic>
      <p:pic>
        <p:nvPicPr>
          <p:cNvPr id="20509" name="Picture 29" descr="http://gordonandthewhale.com/wp-content/uploads/2009/04/0000035226_20061021061931jpg.jpeg"/>
          <p:cNvPicPr>
            <a:picLocks noChangeAspect="1" noChangeArrowheads="1"/>
          </p:cNvPicPr>
          <p:nvPr/>
        </p:nvPicPr>
        <p:blipFill>
          <a:blip r:embed="rId16" cstate="print"/>
          <a:srcRect/>
          <a:stretch>
            <a:fillRect/>
          </a:stretch>
        </p:blipFill>
        <p:spPr bwMode="auto">
          <a:xfrm>
            <a:off x="2357422" y="3000372"/>
            <a:ext cx="1508104" cy="2009549"/>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452</TotalTime>
  <Words>1212</Words>
  <Application>Microsoft Office PowerPoint</Application>
  <PresentationFormat>On-screen Show (4:3)</PresentationFormat>
  <Paragraphs>35</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GENRE RESEARCH GANSTER/CRIME</vt:lpstr>
      <vt:lpstr>Slide 2</vt:lpstr>
      <vt:lpstr>EARLY GANGSTER/CRIME</vt:lpstr>
      <vt:lpstr>Slide 4</vt:lpstr>
      <vt:lpstr>REPETOIR OF ELEMENTS</vt:lpstr>
      <vt:lpstr>TECHNICAL ASPECTS</vt:lpstr>
      <vt:lpstr>Slide 7</vt:lpstr>
      <vt:lpstr>Slide 8</vt:lpstr>
      <vt:lpstr>FAMOUS ACTORS/ACTRESSES AND DIRECTORS WITHIN THE GANGSTER CRIME GANRE</vt:lpstr>
      <vt:lpstr>HIGHEST GANGSTER/CRIMEGROSSING FILMS (Worldwide)</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owner</dc:creator>
  <cp:lastModifiedBy>owner</cp:lastModifiedBy>
  <cp:revision>47</cp:revision>
  <dcterms:created xsi:type="dcterms:W3CDTF">2009-11-15T12:23:35Z</dcterms:created>
  <dcterms:modified xsi:type="dcterms:W3CDTF">2009-11-15T19:56:05Z</dcterms:modified>
</cp:coreProperties>
</file>