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doughnutChart>
        <c:varyColors val="1"/>
        <c:ser>
          <c:idx val="0"/>
          <c:order val="0"/>
          <c:tx>
            <c:strRef>
              <c:f>Sheet1!$B$1</c:f>
              <c:strCache>
                <c:ptCount val="1"/>
                <c:pt idx="0">
                  <c:v>Column1</c:v>
                </c:pt>
              </c:strCache>
            </c:strRef>
          </c:tx>
          <c:cat>
            <c:strRef>
              <c:f>Sheet1!$A$2:$A$3</c:f>
              <c:strCache>
                <c:ptCount val="2"/>
                <c:pt idx="0">
                  <c:v>Males</c:v>
                </c:pt>
                <c:pt idx="1">
                  <c:v>Females</c:v>
                </c:pt>
              </c:strCache>
            </c:strRef>
          </c:cat>
          <c:val>
            <c:numRef>
              <c:f>Sheet1!$B$2:$B$3</c:f>
              <c:numCache>
                <c:formatCode>General</c:formatCode>
                <c:ptCount val="2"/>
                <c:pt idx="0">
                  <c:v>10</c:v>
                </c:pt>
                <c:pt idx="1">
                  <c:v>10</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Column1</c:v>
                </c:pt>
              </c:strCache>
            </c:strRef>
          </c:tx>
          <c:cat>
            <c:strRef>
              <c:f>Sheet1!$A$2:$A$6</c:f>
              <c:strCache>
                <c:ptCount val="5"/>
                <c:pt idx="0">
                  <c:v> Daily</c:v>
                </c:pt>
                <c:pt idx="1">
                  <c:v>Weekly</c:v>
                </c:pt>
                <c:pt idx="2">
                  <c:v>Monthly</c:v>
                </c:pt>
                <c:pt idx="3">
                  <c:v>Yearly</c:v>
                </c:pt>
                <c:pt idx="4">
                  <c:v>Never</c:v>
                </c:pt>
              </c:strCache>
            </c:strRef>
          </c:cat>
          <c:val>
            <c:numRef>
              <c:f>Sheet1!$B$2:$B$6</c:f>
              <c:numCache>
                <c:formatCode>General</c:formatCode>
                <c:ptCount val="5"/>
                <c:pt idx="0">
                  <c:v>0</c:v>
                </c:pt>
                <c:pt idx="1">
                  <c:v>0</c:v>
                </c:pt>
                <c:pt idx="2">
                  <c:v>0</c:v>
                </c:pt>
                <c:pt idx="3">
                  <c:v>0.1</c:v>
                </c:pt>
                <c:pt idx="4">
                  <c:v>20</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view3D>
      <c:rAngAx val="1"/>
    </c:view3D>
    <c:plotArea>
      <c:layout/>
      <c:bar3DChart>
        <c:barDir val="col"/>
        <c:grouping val="clustered"/>
        <c:ser>
          <c:idx val="0"/>
          <c:order val="0"/>
          <c:tx>
            <c:strRef>
              <c:f>Sheet1!$B$1</c:f>
              <c:strCache>
                <c:ptCount val="1"/>
                <c:pt idx="0">
                  <c:v>Females</c:v>
                </c:pt>
              </c:strCache>
            </c:strRef>
          </c:tx>
          <c:cat>
            <c:strRef>
              <c:f>Sheet1!$A$2:$A$5</c:f>
              <c:strCache>
                <c:ptCount val="4"/>
                <c:pt idx="0">
                  <c:v>16-24</c:v>
                </c:pt>
                <c:pt idx="1">
                  <c:v>25-34</c:v>
                </c:pt>
                <c:pt idx="2">
                  <c:v>35-44</c:v>
                </c:pt>
                <c:pt idx="3">
                  <c:v>45+</c:v>
                </c:pt>
              </c:strCache>
            </c:strRef>
          </c:cat>
          <c:val>
            <c:numRef>
              <c:f>Sheet1!$B$2:$B$5</c:f>
              <c:numCache>
                <c:formatCode>General</c:formatCode>
                <c:ptCount val="4"/>
                <c:pt idx="0">
                  <c:v>6</c:v>
                </c:pt>
                <c:pt idx="1">
                  <c:v>2</c:v>
                </c:pt>
                <c:pt idx="2">
                  <c:v>1</c:v>
                </c:pt>
                <c:pt idx="3">
                  <c:v>1</c:v>
                </c:pt>
              </c:numCache>
            </c:numRef>
          </c:val>
        </c:ser>
        <c:ser>
          <c:idx val="1"/>
          <c:order val="1"/>
          <c:tx>
            <c:strRef>
              <c:f>Sheet1!$C$1</c:f>
              <c:strCache>
                <c:ptCount val="1"/>
                <c:pt idx="0">
                  <c:v>Males</c:v>
                </c:pt>
              </c:strCache>
            </c:strRef>
          </c:tx>
          <c:cat>
            <c:strRef>
              <c:f>Sheet1!$A$2:$A$5</c:f>
              <c:strCache>
                <c:ptCount val="4"/>
                <c:pt idx="0">
                  <c:v>16-24</c:v>
                </c:pt>
                <c:pt idx="1">
                  <c:v>25-34</c:v>
                </c:pt>
                <c:pt idx="2">
                  <c:v>35-44</c:v>
                </c:pt>
                <c:pt idx="3">
                  <c:v>45+</c:v>
                </c:pt>
              </c:strCache>
            </c:strRef>
          </c:cat>
          <c:val>
            <c:numRef>
              <c:f>Sheet1!$C$2:$C$5</c:f>
              <c:numCache>
                <c:formatCode>General</c:formatCode>
                <c:ptCount val="4"/>
                <c:pt idx="0">
                  <c:v>6</c:v>
                </c:pt>
                <c:pt idx="1">
                  <c:v>1</c:v>
                </c:pt>
                <c:pt idx="2">
                  <c:v>1</c:v>
                </c:pt>
                <c:pt idx="3">
                  <c:v>2</c:v>
                </c:pt>
              </c:numCache>
            </c:numRef>
          </c:val>
        </c:ser>
        <c:shape val="cylinder"/>
        <c:axId val="60375040"/>
        <c:axId val="60559744"/>
        <c:axId val="0"/>
      </c:bar3DChart>
      <c:catAx>
        <c:axId val="60375040"/>
        <c:scaling>
          <c:orientation val="minMax"/>
        </c:scaling>
        <c:axPos val="b"/>
        <c:tickLblPos val="nextTo"/>
        <c:crossAx val="60559744"/>
        <c:crosses val="autoZero"/>
        <c:auto val="1"/>
        <c:lblAlgn val="ctr"/>
        <c:lblOffset val="100"/>
      </c:catAx>
      <c:valAx>
        <c:axId val="60559744"/>
        <c:scaling>
          <c:orientation val="minMax"/>
        </c:scaling>
        <c:axPos val="l"/>
        <c:majorGridlines/>
        <c:numFmt formatCode="General" sourceLinked="1"/>
        <c:tickLblPos val="nextTo"/>
        <c:crossAx val="60375040"/>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Column1</c:v>
                </c:pt>
              </c:strCache>
            </c:strRef>
          </c:tx>
          <c:cat>
            <c:strRef>
              <c:f>Sheet1!$A$2:$A$3</c:f>
              <c:strCache>
                <c:ptCount val="2"/>
                <c:pt idx="0">
                  <c:v>Yes</c:v>
                </c:pt>
                <c:pt idx="1">
                  <c:v>No</c:v>
                </c:pt>
              </c:strCache>
            </c:strRef>
          </c:cat>
          <c:val>
            <c:numRef>
              <c:f>Sheet1!$B$2:$B$3</c:f>
              <c:numCache>
                <c:formatCode>General</c:formatCode>
                <c:ptCount val="2"/>
                <c:pt idx="0">
                  <c:v>5</c:v>
                </c:pt>
                <c:pt idx="1">
                  <c:v>14</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doughnutChart>
        <c:varyColors val="1"/>
        <c:ser>
          <c:idx val="0"/>
          <c:order val="0"/>
          <c:tx>
            <c:strRef>
              <c:f>Sheet1!$B$1</c:f>
              <c:strCache>
                <c:ptCount val="1"/>
                <c:pt idx="0">
                  <c:v>Column1</c:v>
                </c:pt>
              </c:strCache>
            </c:strRef>
          </c:tx>
          <c:cat>
            <c:strRef>
              <c:f>Sheet1!$A$2:$A$6</c:f>
              <c:strCache>
                <c:ptCount val="5"/>
                <c:pt idx="0">
                  <c:v>Horror</c:v>
                </c:pt>
                <c:pt idx="1">
                  <c:v>Action</c:v>
                </c:pt>
                <c:pt idx="2">
                  <c:v>Comedy</c:v>
                </c:pt>
                <c:pt idx="3">
                  <c:v>Animation</c:v>
                </c:pt>
                <c:pt idx="4">
                  <c:v>Other</c:v>
                </c:pt>
              </c:strCache>
            </c:strRef>
          </c:cat>
          <c:val>
            <c:numRef>
              <c:f>Sheet1!$B$2:$B$6</c:f>
              <c:numCache>
                <c:formatCode>General</c:formatCode>
                <c:ptCount val="5"/>
                <c:pt idx="0">
                  <c:v>4</c:v>
                </c:pt>
                <c:pt idx="1">
                  <c:v>8</c:v>
                </c:pt>
                <c:pt idx="2">
                  <c:v>6</c:v>
                </c:pt>
                <c:pt idx="3">
                  <c:v>0.5</c:v>
                </c:pt>
                <c:pt idx="4">
                  <c:v>0.5</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Column1</c:v>
                </c:pt>
              </c:strCache>
            </c:strRef>
          </c:tx>
          <c:cat>
            <c:strRef>
              <c:f>Sheet1!$A$2:$A$4</c:f>
              <c:strCache>
                <c:ptCount val="3"/>
                <c:pt idx="0">
                  <c:v>girls</c:v>
                </c:pt>
                <c:pt idx="1">
                  <c:v>boys</c:v>
                </c:pt>
                <c:pt idx="2">
                  <c:v>both</c:v>
                </c:pt>
              </c:strCache>
            </c:strRef>
          </c:cat>
          <c:val>
            <c:numRef>
              <c:f>Sheet1!$B$2:$B$4</c:f>
              <c:numCache>
                <c:formatCode>General</c:formatCode>
                <c:ptCount val="3"/>
                <c:pt idx="0">
                  <c:v>10</c:v>
                </c:pt>
                <c:pt idx="1">
                  <c:v>0</c:v>
                </c:pt>
                <c:pt idx="2">
                  <c:v>1</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doughnutChart>
        <c:varyColors val="1"/>
        <c:ser>
          <c:idx val="0"/>
          <c:order val="0"/>
          <c:tx>
            <c:strRef>
              <c:f>Sheet1!$B$1</c:f>
              <c:strCache>
                <c:ptCount val="1"/>
                <c:pt idx="0">
                  <c:v>Sales</c:v>
                </c:pt>
              </c:strCache>
            </c:strRef>
          </c:tx>
          <c:cat>
            <c:strRef>
              <c:f>Sheet1!$A$2:$A$3</c:f>
              <c:strCache>
                <c:ptCount val="2"/>
                <c:pt idx="0">
                  <c:v>Yes</c:v>
                </c:pt>
                <c:pt idx="1">
                  <c:v>No</c:v>
                </c:pt>
              </c:strCache>
            </c:strRef>
          </c:cat>
          <c:val>
            <c:numRef>
              <c:f>Sheet1!$B$2:$B$3</c:f>
              <c:numCache>
                <c:formatCode>General</c:formatCode>
                <c:ptCount val="2"/>
                <c:pt idx="0">
                  <c:v>8.2000000000000011</c:v>
                </c:pt>
                <c:pt idx="1">
                  <c:v>0.1</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Sales</c:v>
                </c:pt>
              </c:strCache>
            </c:strRef>
          </c:tx>
          <c:cat>
            <c:strRef>
              <c:f>Sheet1!$A$2:$A$7</c:f>
              <c:strCache>
                <c:ptCount val="6"/>
                <c:pt idx="0">
                  <c:v>Viral Marketing</c:v>
                </c:pt>
                <c:pt idx="1">
                  <c:v>Cinema trailers</c:v>
                </c:pt>
                <c:pt idx="2">
                  <c:v>Posters</c:v>
                </c:pt>
                <c:pt idx="3">
                  <c:v>Film magazines/newspapers</c:v>
                </c:pt>
                <c:pt idx="4">
                  <c:v>TV trailers</c:v>
                </c:pt>
                <c:pt idx="5">
                  <c:v>Other</c:v>
                </c:pt>
              </c:strCache>
            </c:strRef>
          </c:cat>
          <c:val>
            <c:numRef>
              <c:f>Sheet1!$B$2:$B$7</c:f>
              <c:numCache>
                <c:formatCode>General</c:formatCode>
                <c:ptCount val="6"/>
                <c:pt idx="0">
                  <c:v>2</c:v>
                </c:pt>
                <c:pt idx="1">
                  <c:v>6</c:v>
                </c:pt>
                <c:pt idx="2">
                  <c:v>11</c:v>
                </c:pt>
                <c:pt idx="3">
                  <c:v>1.5</c:v>
                </c:pt>
                <c:pt idx="4">
                  <c:v>4</c:v>
                </c:pt>
                <c:pt idx="5">
                  <c:v>3.5</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Column1</c:v>
                </c:pt>
              </c:strCache>
            </c:strRef>
          </c:tx>
          <c:cat>
            <c:strRef>
              <c:f>Sheet1!$A$2:$A$3</c:f>
              <c:strCache>
                <c:ptCount val="2"/>
                <c:pt idx="0">
                  <c:v>Yes</c:v>
                </c:pt>
                <c:pt idx="1">
                  <c:v>No</c:v>
                </c:pt>
              </c:strCache>
            </c:strRef>
          </c:cat>
          <c:val>
            <c:numRef>
              <c:f>Sheet1!$B$2:$B$3</c:f>
              <c:numCache>
                <c:formatCode>General</c:formatCode>
                <c:ptCount val="2"/>
                <c:pt idx="0">
                  <c:v>18</c:v>
                </c:pt>
                <c:pt idx="1">
                  <c:v>2</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doughnutChart>
        <c:varyColors val="1"/>
        <c:ser>
          <c:idx val="0"/>
          <c:order val="0"/>
          <c:tx>
            <c:strRef>
              <c:f>Sheet1!$B$1</c:f>
              <c:strCache>
                <c:ptCount val="1"/>
                <c:pt idx="0">
                  <c:v>Column1</c:v>
                </c:pt>
              </c:strCache>
            </c:strRef>
          </c:tx>
          <c:cat>
            <c:strRef>
              <c:f>Sheet1!$A$2:$A$3</c:f>
              <c:strCache>
                <c:ptCount val="2"/>
                <c:pt idx="0">
                  <c:v>Yes</c:v>
                </c:pt>
                <c:pt idx="1">
                  <c:v>No</c:v>
                </c:pt>
              </c:strCache>
            </c:strRef>
          </c:cat>
          <c:val>
            <c:numRef>
              <c:f>Sheet1!$B$2:$B$3</c:f>
              <c:numCache>
                <c:formatCode>General</c:formatCode>
                <c:ptCount val="2"/>
                <c:pt idx="0">
                  <c:v>20</c:v>
                </c:pt>
                <c:pt idx="1">
                  <c:v>0.1</c:v>
                </c:pt>
              </c:numCache>
            </c:numRef>
          </c:val>
        </c:ser>
        <c:firstSliceAng val="0"/>
        <c:holeSize val="50"/>
      </c:doughnutChart>
    </c:plotArea>
    <c:legend>
      <c:legendPos val="r"/>
      <c:layout/>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965AE47-3295-4F82-9D83-DE87D9A43029}" type="datetimeFigureOut">
              <a:rPr lang="en-US" smtClean="0"/>
              <a:pPr/>
              <a:t>11/13/2009</a:t>
            </a:fld>
            <a:endParaRPr lang="en-GB"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2126AA2-4DF4-4F13-B6C6-91DFA82B1237}"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65AE47-3295-4F82-9D83-DE87D9A43029}" type="datetimeFigureOut">
              <a:rPr lang="en-US" smtClean="0"/>
              <a:pPr/>
              <a:t>11/13/2009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2126AA2-4DF4-4F13-B6C6-91DFA82B1237}"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65AE47-3295-4F82-9D83-DE87D9A43029}" type="datetimeFigureOut">
              <a:rPr lang="en-US" smtClean="0"/>
              <a:pPr/>
              <a:t>11/13/2009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2126AA2-4DF4-4F13-B6C6-91DFA82B1237}"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965AE47-3295-4F82-9D83-DE87D9A43029}" type="datetimeFigureOut">
              <a:rPr lang="en-US" smtClean="0"/>
              <a:pPr/>
              <a:t>11/13/2009</a:t>
            </a:fld>
            <a:endParaRPr lang="en-GB" dirty="0"/>
          </a:p>
        </p:txBody>
      </p:sp>
      <p:sp>
        <p:nvSpPr>
          <p:cNvPr id="9" name="Slide Number Placeholder 8"/>
          <p:cNvSpPr>
            <a:spLocks noGrp="1"/>
          </p:cNvSpPr>
          <p:nvPr>
            <p:ph type="sldNum" sz="quarter" idx="15"/>
          </p:nvPr>
        </p:nvSpPr>
        <p:spPr/>
        <p:txBody>
          <a:bodyPr rtlCol="0"/>
          <a:lstStyle/>
          <a:p>
            <a:fld id="{62126AA2-4DF4-4F13-B6C6-91DFA82B1237}" type="slidenum">
              <a:rPr lang="en-GB" smtClean="0"/>
              <a:pPr/>
              <a:t>‹#›</a:t>
            </a:fld>
            <a:endParaRPr lang="en-GB" dirty="0"/>
          </a:p>
        </p:txBody>
      </p:sp>
      <p:sp>
        <p:nvSpPr>
          <p:cNvPr id="10" name="Footer Placeholder 9"/>
          <p:cNvSpPr>
            <a:spLocks noGrp="1"/>
          </p:cNvSpPr>
          <p:nvPr>
            <p:ph type="ftr" sz="quarter" idx="16"/>
          </p:nvPr>
        </p:nvSpPr>
        <p:spPr/>
        <p:txBody>
          <a:bodyPr rtlCol="0"/>
          <a:lstStyle/>
          <a:p>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965AE47-3295-4F82-9D83-DE87D9A43029}" type="datetimeFigureOut">
              <a:rPr lang="en-US" smtClean="0"/>
              <a:pPr/>
              <a:t>11/13/2009</a:t>
            </a:fld>
            <a:endParaRPr lang="en-GB"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62126AA2-4DF4-4F13-B6C6-91DFA82B1237}"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965AE47-3295-4F82-9D83-DE87D9A43029}" type="datetimeFigureOut">
              <a:rPr lang="en-US" smtClean="0"/>
              <a:pPr/>
              <a:t>11/13/2009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2126AA2-4DF4-4F13-B6C6-91DFA82B1237}" type="slidenum">
              <a:rPr lang="en-GB" smtClean="0"/>
              <a:pPr/>
              <a:t>‹#›</a:t>
            </a:fld>
            <a:endParaRPr lang="en-GB"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965AE47-3295-4F82-9D83-DE87D9A43029}" type="datetimeFigureOut">
              <a:rPr lang="en-US" smtClean="0"/>
              <a:pPr/>
              <a:t>11/13/2009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62126AA2-4DF4-4F13-B6C6-91DFA82B1237}" type="slidenum">
              <a:rPr lang="en-GB" smtClean="0"/>
              <a:pPr/>
              <a:t>‹#›</a:t>
            </a:fld>
            <a:endParaRPr lang="en-GB"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965AE47-3295-4F82-9D83-DE87D9A43029}" type="datetimeFigureOut">
              <a:rPr lang="en-US" smtClean="0"/>
              <a:pPr/>
              <a:t>11/13/2009</a:t>
            </a:fld>
            <a:endParaRPr lang="en-GB" dirty="0"/>
          </a:p>
        </p:txBody>
      </p:sp>
      <p:sp>
        <p:nvSpPr>
          <p:cNvPr id="7" name="Slide Number Placeholder 6"/>
          <p:cNvSpPr>
            <a:spLocks noGrp="1"/>
          </p:cNvSpPr>
          <p:nvPr>
            <p:ph type="sldNum" sz="quarter" idx="11"/>
          </p:nvPr>
        </p:nvSpPr>
        <p:spPr/>
        <p:txBody>
          <a:bodyPr rtlCol="0"/>
          <a:lstStyle/>
          <a:p>
            <a:fld id="{62126AA2-4DF4-4F13-B6C6-91DFA82B1237}" type="slidenum">
              <a:rPr lang="en-GB" smtClean="0"/>
              <a:pPr/>
              <a:t>‹#›</a:t>
            </a:fld>
            <a:endParaRPr lang="en-GB" dirty="0"/>
          </a:p>
        </p:txBody>
      </p:sp>
      <p:sp>
        <p:nvSpPr>
          <p:cNvPr id="8" name="Footer Placeholder 7"/>
          <p:cNvSpPr>
            <a:spLocks noGrp="1"/>
          </p:cNvSpPr>
          <p:nvPr>
            <p:ph type="ftr" sz="quarter" idx="12"/>
          </p:nvPr>
        </p:nvSpPr>
        <p:spPr/>
        <p:txBody>
          <a:bodyPr rtlCol="0"/>
          <a:lstStyle/>
          <a:p>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5AE47-3295-4F82-9D83-DE87D9A43029}" type="datetimeFigureOut">
              <a:rPr lang="en-US" smtClean="0"/>
              <a:pPr/>
              <a:t>11/13/2009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62126AA2-4DF4-4F13-B6C6-91DFA82B1237}"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965AE47-3295-4F82-9D83-DE87D9A43029}" type="datetimeFigureOut">
              <a:rPr lang="en-US" smtClean="0"/>
              <a:pPr/>
              <a:t>11/13/2009</a:t>
            </a:fld>
            <a:endParaRPr lang="en-GB" dirty="0"/>
          </a:p>
        </p:txBody>
      </p:sp>
      <p:sp>
        <p:nvSpPr>
          <p:cNvPr id="22" name="Slide Number Placeholder 21"/>
          <p:cNvSpPr>
            <a:spLocks noGrp="1"/>
          </p:cNvSpPr>
          <p:nvPr>
            <p:ph type="sldNum" sz="quarter" idx="15"/>
          </p:nvPr>
        </p:nvSpPr>
        <p:spPr/>
        <p:txBody>
          <a:bodyPr rtlCol="0"/>
          <a:lstStyle/>
          <a:p>
            <a:fld id="{62126AA2-4DF4-4F13-B6C6-91DFA82B1237}" type="slidenum">
              <a:rPr lang="en-GB" smtClean="0"/>
              <a:pPr/>
              <a:t>‹#›</a:t>
            </a:fld>
            <a:endParaRPr lang="en-GB" dirty="0"/>
          </a:p>
        </p:txBody>
      </p:sp>
      <p:sp>
        <p:nvSpPr>
          <p:cNvPr id="23" name="Footer Placeholder 22"/>
          <p:cNvSpPr>
            <a:spLocks noGrp="1"/>
          </p:cNvSpPr>
          <p:nvPr>
            <p:ph type="ftr" sz="quarter" idx="16"/>
          </p:nvPr>
        </p:nvSpPr>
        <p:spPr/>
        <p:txBody>
          <a:bodyPr rtlCol="0"/>
          <a:lstStyle/>
          <a:p>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965AE47-3295-4F82-9D83-DE87D9A43029}" type="datetimeFigureOut">
              <a:rPr lang="en-US" smtClean="0"/>
              <a:pPr/>
              <a:t>11/13/2009</a:t>
            </a:fld>
            <a:endParaRPr lang="en-GB" dirty="0"/>
          </a:p>
        </p:txBody>
      </p:sp>
      <p:sp>
        <p:nvSpPr>
          <p:cNvPr id="18" name="Slide Number Placeholder 17"/>
          <p:cNvSpPr>
            <a:spLocks noGrp="1"/>
          </p:cNvSpPr>
          <p:nvPr>
            <p:ph type="sldNum" sz="quarter" idx="11"/>
          </p:nvPr>
        </p:nvSpPr>
        <p:spPr/>
        <p:txBody>
          <a:bodyPr rtlCol="0"/>
          <a:lstStyle/>
          <a:p>
            <a:fld id="{62126AA2-4DF4-4F13-B6C6-91DFA82B1237}" type="slidenum">
              <a:rPr lang="en-GB" smtClean="0"/>
              <a:pPr/>
              <a:t>‹#›</a:t>
            </a:fld>
            <a:endParaRPr lang="en-GB" dirty="0"/>
          </a:p>
        </p:txBody>
      </p:sp>
      <p:sp>
        <p:nvSpPr>
          <p:cNvPr id="21" name="Footer Placeholder 20"/>
          <p:cNvSpPr>
            <a:spLocks noGrp="1"/>
          </p:cNvSpPr>
          <p:nvPr>
            <p:ph type="ftr" sz="quarter" idx="12"/>
          </p:nvPr>
        </p:nvSpPr>
        <p:spPr/>
        <p:txBody>
          <a:bodyPr rtlCol="0"/>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965AE47-3295-4F82-9D83-DE87D9A43029}" type="datetimeFigureOut">
              <a:rPr lang="en-US" smtClean="0"/>
              <a:pPr/>
              <a:t>11/13/2009</a:t>
            </a:fld>
            <a:endParaRPr lang="en-GB"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2126AA2-4DF4-4F13-B6C6-91DFA82B1237}"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Questionnaire Analysis</a:t>
            </a:r>
            <a:endParaRPr lang="en-GB" dirty="0"/>
          </a:p>
        </p:txBody>
      </p:sp>
      <p:sp>
        <p:nvSpPr>
          <p:cNvPr id="3" name="Subtitle 2"/>
          <p:cNvSpPr>
            <a:spLocks noGrp="1"/>
          </p:cNvSpPr>
          <p:nvPr>
            <p:ph type="subTitle" idx="1"/>
          </p:nvPr>
        </p:nvSpPr>
        <p:spPr/>
        <p:txBody>
          <a:bodyPr/>
          <a:lstStyle/>
          <a:p>
            <a:r>
              <a:rPr lang="en-GB" dirty="0" smtClean="0"/>
              <a:t>By Tobi Bello</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Do you A list actors are influential in getting the target audience to go and watch a film?</a:t>
            </a:r>
            <a:endParaRPr lang="en-GB" dirty="0"/>
          </a:p>
        </p:txBody>
      </p:sp>
      <p:graphicFrame>
        <p:nvGraphicFramePr>
          <p:cNvPr id="4" name="Content Placeholder 3"/>
          <p:cNvGraphicFramePr>
            <a:graphicFrameLocks noGrp="1"/>
          </p:cNvGraphicFramePr>
          <p:nvPr>
            <p:ph sz="quarter" idx="1"/>
          </p:nvPr>
        </p:nvGraphicFramePr>
        <p:xfrm>
          <a:off x="428625" y="1785938"/>
          <a:ext cx="4572003" cy="385764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500694" y="1714488"/>
            <a:ext cx="2928958" cy="3416320"/>
          </a:xfrm>
          <a:prstGeom prst="rect">
            <a:avLst/>
          </a:prstGeom>
          <a:noFill/>
        </p:spPr>
        <p:txBody>
          <a:bodyPr wrap="square" rtlCol="0">
            <a:spAutoFit/>
          </a:bodyPr>
          <a:lstStyle/>
          <a:p>
            <a:r>
              <a:rPr lang="en-GB" dirty="0" smtClean="0"/>
              <a:t>This chart shows that most people believed that A list actors (stars)  was more likely to draw people into going to watch a film. However the few that said no felt that there were other factors that contributed to people going to watch a film for example the genre of the film.</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Do you read any film magazines?</a:t>
            </a:r>
            <a:endParaRPr lang="en-GB" dirty="0"/>
          </a:p>
        </p:txBody>
      </p:sp>
      <p:graphicFrame>
        <p:nvGraphicFramePr>
          <p:cNvPr id="4" name="Content Placeholder 3"/>
          <p:cNvGraphicFramePr>
            <a:graphicFrameLocks noGrp="1"/>
          </p:cNvGraphicFramePr>
          <p:nvPr>
            <p:ph sz="quarter" idx="1"/>
          </p:nvPr>
        </p:nvGraphicFramePr>
        <p:xfrm>
          <a:off x="428596" y="1571612"/>
          <a:ext cx="4572032" cy="464347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715008" y="2000240"/>
            <a:ext cx="2643206" cy="1477328"/>
          </a:xfrm>
          <a:prstGeom prst="rect">
            <a:avLst/>
          </a:prstGeom>
          <a:noFill/>
        </p:spPr>
        <p:txBody>
          <a:bodyPr wrap="square" rtlCol="0">
            <a:spAutoFit/>
          </a:bodyPr>
          <a:lstStyle/>
          <a:p>
            <a:r>
              <a:rPr lang="en-GB" dirty="0" smtClean="0"/>
              <a:t>This chart indicates that all of my respondents apart from one person don’t read any film magazines.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How often do you read film magazines?</a:t>
            </a:r>
            <a:endParaRPr lang="en-GB"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Respondents</a:t>
            </a:r>
            <a:endParaRPr lang="en-GB" dirty="0"/>
          </a:p>
        </p:txBody>
      </p:sp>
      <p:sp>
        <p:nvSpPr>
          <p:cNvPr id="3" name="Content Placeholder 2"/>
          <p:cNvSpPr>
            <a:spLocks noGrp="1"/>
          </p:cNvSpPr>
          <p:nvPr>
            <p:ph sz="quarter" idx="1"/>
          </p:nvPr>
        </p:nvSpPr>
        <p:spPr/>
        <p:txBody>
          <a:bodyPr>
            <a:normAutofit lnSpcReduction="10000"/>
          </a:bodyPr>
          <a:lstStyle/>
          <a:p>
            <a:r>
              <a:rPr lang="en-GB" dirty="0" smtClean="0"/>
              <a:t> My questionnaire was given out to people of different ages from age 16 to 45 in order to get a wide range of different perspectives on the questions being asked. I had the advantage of having my fellow students and my teachers answer the questionnaire whilst I was in college.</a:t>
            </a:r>
          </a:p>
          <a:p>
            <a:r>
              <a:rPr lang="en-GB" dirty="0" smtClean="0"/>
              <a:t>I asked 20 people to take part in the questionnaire 10 being male the other female. It was a reliable questionnaire with all the candidates answering with complete honesty but I feel the questionnaire lacked representativeness. It didn’t represent certain age groups enough as the majority of people that answered the questionnaire was from the 16-24 category.</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 you male or female</a:t>
            </a:r>
            <a:endParaRPr lang="en-GB" dirty="0"/>
          </a:p>
        </p:txBody>
      </p:sp>
      <p:sp>
        <p:nvSpPr>
          <p:cNvPr id="3" name="Content Placeholder 2"/>
          <p:cNvSpPr>
            <a:spLocks noGrp="1"/>
          </p:cNvSpPr>
          <p:nvPr>
            <p:ph sz="quarter" idx="1"/>
          </p:nvPr>
        </p:nvSpPr>
        <p:spPr>
          <a:xfrm>
            <a:off x="457200" y="1600200"/>
            <a:ext cx="7758138" cy="4829196"/>
          </a:xfrm>
        </p:spPr>
        <p:txBody>
          <a:bodyPr/>
          <a:lstStyle/>
          <a:p>
            <a:r>
              <a:rPr lang="en-GB" dirty="0" smtClean="0"/>
              <a:t>The chart shows that the questionnaire was fair in asking the same amount of males and females to answer the questionnaire.</a:t>
            </a:r>
            <a:endParaRPr lang="en-GB" dirty="0"/>
          </a:p>
        </p:txBody>
      </p:sp>
      <p:graphicFrame>
        <p:nvGraphicFramePr>
          <p:cNvPr id="4" name="Chart 3"/>
          <p:cNvGraphicFramePr/>
          <p:nvPr/>
        </p:nvGraphicFramePr>
        <p:xfrm>
          <a:off x="1071538" y="3143248"/>
          <a:ext cx="4143404" cy="32147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6" name="Content Placeholder 5"/>
          <p:cNvGraphicFramePr>
            <a:graphicFrameLocks noGrp="1"/>
          </p:cNvGraphicFramePr>
          <p:nvPr>
            <p:ph sz="quarter" idx="1"/>
          </p:nvPr>
        </p:nvGraphicFramePr>
        <p:xfrm>
          <a:off x="714348" y="2000240"/>
          <a:ext cx="4357718" cy="407196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429256" y="2214554"/>
            <a:ext cx="2571768" cy="2308324"/>
          </a:xfrm>
          <a:prstGeom prst="rect">
            <a:avLst/>
          </a:prstGeom>
          <a:noFill/>
        </p:spPr>
        <p:txBody>
          <a:bodyPr wrap="square" rtlCol="0">
            <a:spAutoFit/>
          </a:bodyPr>
          <a:lstStyle/>
          <a:p>
            <a:r>
              <a:rPr lang="en-GB" dirty="0" smtClean="0"/>
              <a:t>This chart shows that the majority of people that answered the questionnaire was from the 16-24 category making it unrepresentative of the other age groups. </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Do you like teenage romantic comedies?</a:t>
            </a:r>
            <a:endParaRPr lang="en-GB" dirty="0"/>
          </a:p>
        </p:txBody>
      </p:sp>
      <p:graphicFrame>
        <p:nvGraphicFramePr>
          <p:cNvPr id="10" name="Content Placeholder 9"/>
          <p:cNvGraphicFramePr>
            <a:graphicFrameLocks noGrp="1"/>
          </p:cNvGraphicFramePr>
          <p:nvPr>
            <p:ph sz="quarter" idx="1"/>
          </p:nvPr>
        </p:nvGraphicFramePr>
        <p:xfrm>
          <a:off x="142844" y="2143116"/>
          <a:ext cx="3000396" cy="300039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929190" y="1928802"/>
            <a:ext cx="2786082" cy="1477328"/>
          </a:xfrm>
          <a:prstGeom prst="rect">
            <a:avLst/>
          </a:prstGeom>
          <a:noFill/>
        </p:spPr>
        <p:txBody>
          <a:bodyPr wrap="square" rtlCol="0">
            <a:spAutoFit/>
          </a:bodyPr>
          <a:lstStyle/>
          <a:p>
            <a:r>
              <a:rPr lang="en-GB" dirty="0" smtClean="0"/>
              <a:t>Roughly about ¼ of the people </a:t>
            </a:r>
            <a:r>
              <a:rPr lang="en-GB" dirty="0" smtClean="0"/>
              <a:t>I</a:t>
            </a:r>
            <a:r>
              <a:rPr lang="en-GB" dirty="0" smtClean="0"/>
              <a:t> asked liked teenage romantic comedies the others preferred other genres.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What particular film genres do you like?</a:t>
            </a:r>
            <a:endParaRPr lang="en-GB"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229600" cy="1368412"/>
          </a:xfrm>
        </p:spPr>
        <p:txBody>
          <a:bodyPr>
            <a:normAutofit/>
          </a:bodyPr>
          <a:lstStyle/>
          <a:p>
            <a:r>
              <a:rPr lang="en-GB" dirty="0" smtClean="0"/>
              <a:t>What sex do you think teenage romantic comedies are targeted at?</a:t>
            </a:r>
            <a:endParaRPr lang="en-GB" dirty="0"/>
          </a:p>
        </p:txBody>
      </p:sp>
      <p:graphicFrame>
        <p:nvGraphicFramePr>
          <p:cNvPr id="4" name="Content Placeholder 3"/>
          <p:cNvGraphicFramePr>
            <a:graphicFrameLocks noGrp="1"/>
          </p:cNvGraphicFramePr>
          <p:nvPr>
            <p:ph sz="quarter" idx="1"/>
          </p:nvPr>
        </p:nvGraphicFramePr>
        <p:xfrm>
          <a:off x="428625" y="1714501"/>
          <a:ext cx="4143375" cy="414339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643570" y="2071678"/>
            <a:ext cx="2643206" cy="2862322"/>
          </a:xfrm>
          <a:prstGeom prst="rect">
            <a:avLst/>
          </a:prstGeom>
          <a:noFill/>
        </p:spPr>
        <p:txBody>
          <a:bodyPr wrap="square" rtlCol="0">
            <a:spAutoFit/>
          </a:bodyPr>
          <a:lstStyle/>
          <a:p>
            <a:r>
              <a:rPr lang="en-GB" dirty="0" smtClean="0"/>
              <a:t>Every respondent felt teenage romantic comedies wasn’t targeted at boys but was targeted at girls or both sex more. Simply because they felt teenage romantic comedies will appeal more to girls than boys.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Do you think film trailers encourage people to go and watch a film?</a:t>
            </a:r>
            <a:endParaRPr lang="en-GB" dirty="0"/>
          </a:p>
        </p:txBody>
      </p:sp>
      <p:graphicFrame>
        <p:nvGraphicFramePr>
          <p:cNvPr id="4" name="Content Placeholder 3"/>
          <p:cNvGraphicFramePr>
            <a:graphicFrameLocks noGrp="1"/>
          </p:cNvGraphicFramePr>
          <p:nvPr>
            <p:ph sz="quarter" idx="1"/>
          </p:nvPr>
        </p:nvGraphicFramePr>
        <p:xfrm>
          <a:off x="457200" y="1600201"/>
          <a:ext cx="4329114" cy="340043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357818" y="1500174"/>
            <a:ext cx="2857520" cy="2308324"/>
          </a:xfrm>
          <a:prstGeom prst="rect">
            <a:avLst/>
          </a:prstGeom>
          <a:noFill/>
        </p:spPr>
        <p:txBody>
          <a:bodyPr wrap="square" rtlCol="0">
            <a:spAutoFit/>
          </a:bodyPr>
          <a:lstStyle/>
          <a:p>
            <a:r>
              <a:rPr lang="en-GB" dirty="0" smtClean="0"/>
              <a:t>19 of the respondents said yes but the one person who said no felt that posters and billboards encouraged people to go and watch a film as it would attract target audiences.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What piece of film marketing is the best?</a:t>
            </a:r>
            <a:endParaRPr lang="en-GB" dirty="0"/>
          </a:p>
        </p:txBody>
      </p:sp>
      <p:graphicFrame>
        <p:nvGraphicFramePr>
          <p:cNvPr id="8" name="Content Placeholder 7"/>
          <p:cNvGraphicFramePr>
            <a:graphicFrameLocks noGrp="1"/>
          </p:cNvGraphicFramePr>
          <p:nvPr>
            <p:ph sz="quarter" idx="1"/>
          </p:nvPr>
        </p:nvGraphicFramePr>
        <p:xfrm>
          <a:off x="785786" y="1643050"/>
          <a:ext cx="4500594" cy="435771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214942" y="1643050"/>
            <a:ext cx="3214710" cy="2031325"/>
          </a:xfrm>
          <a:prstGeom prst="rect">
            <a:avLst/>
          </a:prstGeom>
          <a:noFill/>
        </p:spPr>
        <p:txBody>
          <a:bodyPr wrap="square" rtlCol="0">
            <a:spAutoFit/>
          </a:bodyPr>
          <a:lstStyle/>
          <a:p>
            <a:r>
              <a:rPr lang="en-GB" dirty="0" smtClean="0"/>
              <a:t>This chart shows that posters was the most popular piece of film marketing. Reason bieng an effective poster would make potential viewers want to learn more about the film. </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291</TotalTime>
  <Words>448</Words>
  <Application>Microsoft Office PowerPoint</Application>
  <PresentationFormat>On-screen Show (4:3)</PresentationFormat>
  <Paragraphs>22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Questionnaire Analysis</vt:lpstr>
      <vt:lpstr>My Respondents</vt:lpstr>
      <vt:lpstr>Are you male or female</vt:lpstr>
      <vt:lpstr>Slide 4</vt:lpstr>
      <vt:lpstr>Do you like teenage romantic comedies?</vt:lpstr>
      <vt:lpstr>What particular film genres do you like?</vt:lpstr>
      <vt:lpstr>What sex do you think teenage romantic comedies are targeted at?</vt:lpstr>
      <vt:lpstr>Do you think film trailers encourage people to go and watch a film?</vt:lpstr>
      <vt:lpstr>What piece of film marketing is the best?</vt:lpstr>
      <vt:lpstr>Do you A list actors are influential in getting the target audience to go and watch a film?</vt:lpstr>
      <vt:lpstr>Do you read any film magazines?</vt:lpstr>
      <vt:lpstr>How often do you read film magazines?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Questionnaire Analysis</dc:title>
  <dc:creator>Tobi</dc:creator>
  <cp:lastModifiedBy>Tobi</cp:lastModifiedBy>
  <cp:revision>25</cp:revision>
  <dcterms:created xsi:type="dcterms:W3CDTF">2009-11-12T17:13:43Z</dcterms:created>
  <dcterms:modified xsi:type="dcterms:W3CDTF">2009-11-13T20:25:42Z</dcterms:modified>
</cp:coreProperties>
</file>