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Users\User\AppData\Roaming\Microsoft\Excel\Book1%20(version%201).xlsb"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4.4444444444444446E-2"/>
          <c:y val="5.5555555555555552E-2"/>
          <c:w val="0.7310251531058618"/>
          <c:h val="0.89814814814814814"/>
        </c:manualLayout>
      </c:layout>
      <c:ofPieChart>
        <c:ofPieType val="bar"/>
        <c:varyColors val="1"/>
        <c:ser>
          <c:idx val="0"/>
          <c:order val="0"/>
          <c:cat>
            <c:strRef>
              <c:f>Sheet1!$A$1:$A$3</c:f>
              <c:strCache>
                <c:ptCount val="3"/>
                <c:pt idx="0">
                  <c:v>Weekly </c:v>
                </c:pt>
                <c:pt idx="1">
                  <c:v>Monthly</c:v>
                </c:pt>
                <c:pt idx="2">
                  <c:v>Not So Often</c:v>
                </c:pt>
              </c:strCache>
            </c:strRef>
          </c:cat>
          <c:val>
            <c:numRef>
              <c:f>Sheet1!$B$1:$B$3</c:f>
              <c:numCache>
                <c:formatCode>General</c:formatCode>
                <c:ptCount val="3"/>
                <c:pt idx="0">
                  <c:v>4</c:v>
                </c:pt>
                <c:pt idx="1">
                  <c:v>10</c:v>
                </c:pt>
                <c:pt idx="2">
                  <c:v>36</c:v>
                </c:pt>
              </c:numCache>
            </c:numRef>
          </c:val>
        </c:ser>
        <c:gapWidth val="100"/>
        <c:secondPieSize val="75"/>
        <c:serLines/>
      </c:ofPieChart>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plotArea>
      <c:layout/>
      <c:pieChart>
        <c:varyColors val="1"/>
        <c:ser>
          <c:idx val="0"/>
          <c:order val="0"/>
          <c:cat>
            <c:strRef>
              <c:f>Sheet1!$A$5:$A$6</c:f>
              <c:strCache>
                <c:ptCount val="2"/>
                <c:pt idx="0">
                  <c:v>Yes </c:v>
                </c:pt>
                <c:pt idx="1">
                  <c:v>No</c:v>
                </c:pt>
              </c:strCache>
            </c:strRef>
          </c:cat>
          <c:val>
            <c:numRef>
              <c:f>Sheet1!$B$5:$B$6</c:f>
              <c:numCache>
                <c:formatCode>General</c:formatCode>
                <c:ptCount val="2"/>
                <c:pt idx="0">
                  <c:v>43</c:v>
                </c:pt>
                <c:pt idx="1">
                  <c:v>7</c:v>
                </c:pt>
              </c:numCache>
            </c:numRef>
          </c:val>
        </c:ser>
        <c:firstSliceAng val="0"/>
      </c:pieChart>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32"/>
  <c:clrMapOvr bg1="lt1" tx1="dk1" bg2="lt2" tx2="dk2" accent1="accent1" accent2="accent2" accent3="accent3" accent4="accent4" accent5="accent5" accent6="accent6" hlink="hlink" folHlink="folHlink"/>
  <c:chart>
    <c:title>
      <c:layout/>
    </c:title>
    <c:plotArea>
      <c:layout/>
      <c:areaChart>
        <c:grouping val="standard"/>
        <c:ser>
          <c:idx val="0"/>
          <c:order val="0"/>
          <c:cat>
            <c:strRef>
              <c:f>Sheet1!$C$69:$C$73</c:f>
              <c:strCache>
                <c:ptCount val="5"/>
                <c:pt idx="0">
                  <c:v>Posters/Billboards/Busses</c:v>
                </c:pt>
                <c:pt idx="1">
                  <c:v>TV Trailers</c:v>
                </c:pt>
                <c:pt idx="2">
                  <c:v>Magazine or Newspaper Featuring (also including reviews)</c:v>
                </c:pt>
                <c:pt idx="3">
                  <c:v>Star Special Features (Talk shows, radio interviews etc)</c:v>
                </c:pt>
                <c:pt idx="4">
                  <c:v>Word of Mouth</c:v>
                </c:pt>
              </c:strCache>
            </c:strRef>
          </c:cat>
          <c:val>
            <c:numRef>
              <c:f>Sheet1!$D$69:$D$73</c:f>
              <c:numCache>
                <c:formatCode>General</c:formatCode>
                <c:ptCount val="5"/>
                <c:pt idx="0">
                  <c:v>2</c:v>
                </c:pt>
                <c:pt idx="1">
                  <c:v>13</c:v>
                </c:pt>
                <c:pt idx="2">
                  <c:v>0</c:v>
                </c:pt>
                <c:pt idx="3">
                  <c:v>1</c:v>
                </c:pt>
                <c:pt idx="4">
                  <c:v>7</c:v>
                </c:pt>
              </c:numCache>
            </c:numRef>
          </c:val>
        </c:ser>
        <c:axId val="50338816"/>
        <c:axId val="50376064"/>
      </c:areaChart>
      <c:catAx>
        <c:axId val="50338816"/>
        <c:scaling>
          <c:orientation val="minMax"/>
        </c:scaling>
        <c:axPos val="b"/>
        <c:majorTickMark val="none"/>
        <c:tickLblPos val="nextTo"/>
        <c:crossAx val="50376064"/>
        <c:crosses val="autoZero"/>
        <c:auto val="1"/>
        <c:lblAlgn val="ctr"/>
        <c:lblOffset val="100"/>
      </c:catAx>
      <c:valAx>
        <c:axId val="50376064"/>
        <c:scaling>
          <c:orientation val="minMax"/>
        </c:scaling>
        <c:axPos val="l"/>
        <c:majorGridlines/>
        <c:numFmt formatCode="General" sourceLinked="1"/>
        <c:majorTickMark val="none"/>
        <c:tickLblPos val="nextTo"/>
        <c:crossAx val="50338816"/>
        <c:crosses val="autoZero"/>
        <c:crossBetween val="midCat"/>
      </c:valAx>
    </c:plotArea>
    <c:legend>
      <c:legendPos val="t"/>
      <c:layout/>
    </c:legend>
    <c:plotVisOnly val="1"/>
  </c:chart>
  <c:externalData r:id="rId2"/>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919EDD7-B9BE-4E80-A1EC-97ABD729C3AF}" type="datetimeFigureOut">
              <a:rPr lang="en-US" smtClean="0"/>
              <a:pPr/>
              <a:t>2/13/2010</a:t>
            </a:fld>
            <a:endParaRPr lang="en-GB"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GB"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ECFC3BC-1FD6-4E49-834C-6A01E31DB86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19EDD7-B9BE-4E80-A1EC-97ABD729C3AF}" type="datetimeFigureOut">
              <a:rPr lang="en-US" smtClean="0"/>
              <a:pPr/>
              <a:t>2/13/2010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ECFC3BC-1FD6-4E49-834C-6A01E31DB86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919EDD7-B9BE-4E80-A1EC-97ABD729C3AF}" type="datetimeFigureOut">
              <a:rPr lang="en-US" smtClean="0"/>
              <a:pPr/>
              <a:t>2/13/2010</a:t>
            </a:fld>
            <a:endParaRPr lang="en-GB" dirty="0"/>
          </a:p>
        </p:txBody>
      </p:sp>
      <p:sp>
        <p:nvSpPr>
          <p:cNvPr id="5" name="Footer Placeholder 4"/>
          <p:cNvSpPr>
            <a:spLocks noGrp="1"/>
          </p:cNvSpPr>
          <p:nvPr>
            <p:ph type="ftr" sz="quarter" idx="11"/>
          </p:nvPr>
        </p:nvSpPr>
        <p:spPr>
          <a:xfrm>
            <a:off x="457201" y="6248207"/>
            <a:ext cx="5573483" cy="365125"/>
          </a:xfrm>
        </p:spPr>
        <p:txBody>
          <a:bodyPr/>
          <a:lstStyle/>
          <a:p>
            <a:endParaRPr lang="en-GB"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7ECFC3BC-1FD6-4E49-834C-6A01E31DB862}"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919EDD7-B9BE-4E80-A1EC-97ABD729C3AF}" type="datetimeFigureOut">
              <a:rPr lang="en-US" smtClean="0"/>
              <a:pPr/>
              <a:t>2/13/2010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ECFC3BC-1FD6-4E49-834C-6A01E31DB862}" type="slidenum">
              <a:rPr lang="en-GB" smtClean="0"/>
              <a:pPr/>
              <a:t>‹#›</a:t>
            </a:fld>
            <a:endParaRPr lang="en-GB"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919EDD7-B9BE-4E80-A1EC-97ABD729C3AF}" type="datetimeFigureOut">
              <a:rPr lang="en-US" smtClean="0"/>
              <a:pPr/>
              <a:t>2/13/2010</a:t>
            </a:fld>
            <a:endParaRPr lang="en-GB"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ECFC3BC-1FD6-4E49-834C-6A01E31DB862}" type="slidenum">
              <a:rPr lang="en-GB" smtClean="0"/>
              <a:pPr/>
              <a:t>‹#›</a:t>
            </a:fld>
            <a:endParaRPr lang="en-GB" dirty="0"/>
          </a:p>
        </p:txBody>
      </p:sp>
      <p:sp>
        <p:nvSpPr>
          <p:cNvPr id="14" name="Footer Placeholder 13"/>
          <p:cNvSpPr>
            <a:spLocks noGrp="1"/>
          </p:cNvSpPr>
          <p:nvPr>
            <p:ph type="ftr" sz="quarter" idx="12"/>
          </p:nvPr>
        </p:nvSpPr>
        <p:spPr/>
        <p:txBody>
          <a:bodyPr/>
          <a:lstStyle/>
          <a:p>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919EDD7-B9BE-4E80-A1EC-97ABD729C3AF}" type="datetimeFigureOut">
              <a:rPr lang="en-US" smtClean="0"/>
              <a:pPr/>
              <a:t>2/13/2010</a:t>
            </a:fld>
            <a:endParaRPr lang="en-GB" dirty="0"/>
          </a:p>
        </p:txBody>
      </p:sp>
      <p:sp>
        <p:nvSpPr>
          <p:cNvPr id="10" name="Slide Number Placeholder 9"/>
          <p:cNvSpPr>
            <a:spLocks noGrp="1"/>
          </p:cNvSpPr>
          <p:nvPr>
            <p:ph type="sldNum" sz="quarter" idx="16"/>
          </p:nvPr>
        </p:nvSpPr>
        <p:spPr/>
        <p:txBody>
          <a:bodyPr rtlCol="0"/>
          <a:lstStyle/>
          <a:p>
            <a:fld id="{7ECFC3BC-1FD6-4E49-834C-6A01E31DB862}" type="slidenum">
              <a:rPr lang="en-GB" smtClean="0"/>
              <a:pPr/>
              <a:t>‹#›</a:t>
            </a:fld>
            <a:endParaRPr lang="en-GB" dirty="0"/>
          </a:p>
        </p:txBody>
      </p:sp>
      <p:sp>
        <p:nvSpPr>
          <p:cNvPr id="12" name="Footer Placeholder 11"/>
          <p:cNvSpPr>
            <a:spLocks noGrp="1"/>
          </p:cNvSpPr>
          <p:nvPr>
            <p:ph type="ftr" sz="quarter" idx="17"/>
          </p:nvPr>
        </p:nvSpPr>
        <p:spPr/>
        <p:txBody>
          <a:bodyPr rtlCol="0"/>
          <a:lstStyle/>
          <a:p>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919EDD7-B9BE-4E80-A1EC-97ABD729C3AF}" type="datetimeFigureOut">
              <a:rPr lang="en-US" smtClean="0"/>
              <a:pPr/>
              <a:t>2/13/2010</a:t>
            </a:fld>
            <a:endParaRPr lang="en-GB" dirty="0"/>
          </a:p>
        </p:txBody>
      </p:sp>
      <p:sp>
        <p:nvSpPr>
          <p:cNvPr id="12" name="Slide Number Placeholder 11"/>
          <p:cNvSpPr>
            <a:spLocks noGrp="1"/>
          </p:cNvSpPr>
          <p:nvPr>
            <p:ph type="sldNum" sz="quarter" idx="16"/>
          </p:nvPr>
        </p:nvSpPr>
        <p:spPr/>
        <p:txBody>
          <a:bodyPr rtlCol="0"/>
          <a:lstStyle/>
          <a:p>
            <a:fld id="{7ECFC3BC-1FD6-4E49-834C-6A01E31DB862}" type="slidenum">
              <a:rPr lang="en-GB" smtClean="0"/>
              <a:pPr/>
              <a:t>‹#›</a:t>
            </a:fld>
            <a:endParaRPr lang="en-GB" dirty="0"/>
          </a:p>
        </p:txBody>
      </p:sp>
      <p:sp>
        <p:nvSpPr>
          <p:cNvPr id="14" name="Footer Placeholder 13"/>
          <p:cNvSpPr>
            <a:spLocks noGrp="1"/>
          </p:cNvSpPr>
          <p:nvPr>
            <p:ph type="ftr" sz="quarter" idx="17"/>
          </p:nvPr>
        </p:nvSpPr>
        <p:spPr/>
        <p:txBody>
          <a:bodyPr rtlCol="0"/>
          <a:lstStyle/>
          <a:p>
            <a:endParaRPr lang="en-GB"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919EDD7-B9BE-4E80-A1EC-97ABD729C3AF}" type="datetimeFigureOut">
              <a:rPr lang="en-US" smtClean="0"/>
              <a:pPr/>
              <a:t>2/13/2010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ECFC3BC-1FD6-4E49-834C-6A01E31DB86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19EDD7-B9BE-4E80-A1EC-97ABD729C3AF}" type="datetimeFigureOut">
              <a:rPr lang="en-US" smtClean="0"/>
              <a:pPr/>
              <a:t>2/13/2010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ECFC3BC-1FD6-4E49-834C-6A01E31DB86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919EDD7-B9BE-4E80-A1EC-97ABD729C3AF}" type="datetimeFigureOut">
              <a:rPr lang="en-US" smtClean="0"/>
              <a:pPr/>
              <a:t>2/13/2010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ECFC3BC-1FD6-4E49-834C-6A01E31DB862}" type="slidenum">
              <a:rPr lang="en-GB" smtClean="0"/>
              <a:pPr/>
              <a:t>‹#›</a:t>
            </a:fld>
            <a:endParaRPr lang="en-GB"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4919EDD7-B9BE-4E80-A1EC-97ABD729C3AF}" type="datetimeFigureOut">
              <a:rPr lang="en-US" smtClean="0"/>
              <a:pPr/>
              <a:t>2/13/2010</a:t>
            </a:fld>
            <a:endParaRPr lang="en-GB"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ECFC3BC-1FD6-4E49-834C-6A01E31DB862}" type="slidenum">
              <a:rPr lang="en-GB" smtClean="0"/>
              <a:pPr/>
              <a:t>‹#›</a:t>
            </a:fld>
            <a:endParaRPr lang="en-GB"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GB"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919EDD7-B9BE-4E80-A1EC-97ABD729C3AF}" type="datetimeFigureOut">
              <a:rPr lang="en-US" smtClean="0"/>
              <a:pPr/>
              <a:t>2/13/2010</a:t>
            </a:fld>
            <a:endParaRPr lang="en-GB"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GB"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ECFC3BC-1FD6-4E49-834C-6A01E31DB862}"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QUESTIONNAIRE ANALYSIS </a:t>
            </a:r>
            <a:endParaRPr lang="en-GB" dirty="0"/>
          </a:p>
        </p:txBody>
      </p:sp>
      <p:sp>
        <p:nvSpPr>
          <p:cNvPr id="3" name="Subtitle 2"/>
          <p:cNvSpPr>
            <a:spLocks noGrp="1"/>
          </p:cNvSpPr>
          <p:nvPr>
            <p:ph type="subTitle" idx="1"/>
          </p:nvPr>
        </p:nvSpPr>
        <p:spPr/>
        <p:txBody>
          <a:bodyPr/>
          <a:lstStyle/>
          <a:p>
            <a:r>
              <a:rPr lang="en-GB" dirty="0" err="1" smtClean="0"/>
              <a:t>Chanelle</a:t>
            </a:r>
            <a:r>
              <a:rPr lang="en-GB" dirty="0" smtClean="0"/>
              <a:t> </a:t>
            </a:r>
            <a:r>
              <a:rPr lang="en-GB" dirty="0" err="1" smtClean="0"/>
              <a:t>Asmah</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sz="quarter" idx="1"/>
          </p:nvPr>
        </p:nvSpPr>
        <p:spPr/>
        <p:txBody>
          <a:bodyPr/>
          <a:lstStyle/>
          <a:p>
            <a:endParaRPr lang="en-GB" dirty="0"/>
          </a:p>
        </p:txBody>
      </p:sp>
      <p:pic>
        <p:nvPicPr>
          <p:cNvPr id="19458" name="Picture 2"/>
          <p:cNvPicPr>
            <a:picLocks noChangeAspect="1" noChangeArrowheads="1"/>
          </p:cNvPicPr>
          <p:nvPr/>
        </p:nvPicPr>
        <p:blipFill>
          <a:blip r:embed="rId2" cstate="print"/>
          <a:srcRect/>
          <a:stretch>
            <a:fillRect/>
          </a:stretch>
        </p:blipFill>
        <p:spPr bwMode="auto">
          <a:xfrm>
            <a:off x="214282" y="1500174"/>
            <a:ext cx="3886200" cy="3924300"/>
          </a:xfrm>
          <a:prstGeom prst="rect">
            <a:avLst/>
          </a:prstGeom>
          <a:noFill/>
          <a:ln w="9525">
            <a:noFill/>
            <a:miter lim="800000"/>
            <a:headEnd/>
            <a:tailEnd/>
          </a:ln>
        </p:spPr>
      </p:pic>
      <p:pic>
        <p:nvPicPr>
          <p:cNvPr id="19459" name="Picture 3"/>
          <p:cNvPicPr>
            <a:picLocks noChangeAspect="1" noChangeArrowheads="1"/>
          </p:cNvPicPr>
          <p:nvPr/>
        </p:nvPicPr>
        <p:blipFill>
          <a:blip r:embed="rId3" cstate="print"/>
          <a:srcRect/>
          <a:stretch>
            <a:fillRect/>
          </a:stretch>
        </p:blipFill>
        <p:spPr bwMode="auto">
          <a:xfrm>
            <a:off x="5829300" y="3429000"/>
            <a:ext cx="3314700" cy="3429000"/>
          </a:xfrm>
          <a:prstGeom prst="rect">
            <a:avLst/>
          </a:prstGeom>
          <a:noFill/>
          <a:ln w="9525">
            <a:noFill/>
            <a:miter lim="800000"/>
            <a:headEnd/>
            <a:tailEnd/>
          </a:ln>
        </p:spPr>
      </p:pic>
      <p:sp>
        <p:nvSpPr>
          <p:cNvPr id="2049" name="Rectangle 1"/>
          <p:cNvSpPr>
            <a:spLocks noChangeArrowheads="1"/>
          </p:cNvSpPr>
          <p:nvPr/>
        </p:nvSpPr>
        <p:spPr bwMode="auto">
          <a:xfrm>
            <a:off x="4200018" y="1643050"/>
            <a:ext cx="4943982" cy="147732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8. How many of the following</a:t>
            </a:r>
            <a:r>
              <a:rPr kumimoji="0" lang="en-US" b="1" i="0" u="none" strike="noStrike" cap="none" normalizeH="0" dirty="0" smtClean="0">
                <a:ln>
                  <a:noFill/>
                </a:ln>
                <a:solidFill>
                  <a:schemeClr val="tx1"/>
                </a:solidFill>
                <a:effectLst/>
                <a:latin typeface="Arial Narrow" pitchFamily="34" charset="0"/>
                <a:ea typeface="Times New Roman" pitchFamily="18" charset="0"/>
                <a:cs typeface="Arial" pitchFamily="34" charset="0"/>
              </a:rPr>
              <a:t> film directors are you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dirty="0" smtClean="0">
                <a:ln>
                  <a:noFill/>
                </a:ln>
                <a:solidFill>
                  <a:schemeClr val="tx1"/>
                </a:solidFill>
                <a:effectLst/>
                <a:latin typeface="Arial Narrow" pitchFamily="34" charset="0"/>
                <a:ea typeface="Times New Roman" pitchFamily="18" charset="0"/>
                <a:cs typeface="Arial" pitchFamily="34" charset="0"/>
              </a:rPr>
              <a:t>familiar with?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Out of the British Film Directors that I listed in my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 questionnaire the three best known were; Danny Boyle,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Guy Richie and Ken Loach. </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Text Box 2"/>
          <p:cNvSpPr txBox="1">
            <a:spLocks noChangeArrowheads="1"/>
          </p:cNvSpPr>
          <p:nvPr/>
        </p:nvSpPr>
        <p:spPr bwMode="auto">
          <a:xfrm>
            <a:off x="285720" y="5572140"/>
            <a:ext cx="5072066" cy="128586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b="1" i="0" u="none" strike="noStrike" cap="none" normalizeH="0" baseline="0" dirty="0" smtClean="0">
                <a:ln>
                  <a:noFill/>
                </a:ln>
                <a:solidFill>
                  <a:schemeClr val="tx1"/>
                </a:solidFill>
                <a:effectLst/>
                <a:latin typeface="Arial Narrow" pitchFamily="34" charset="0"/>
                <a:cs typeface="Arial" pitchFamily="34" charset="0"/>
              </a:rPr>
              <a:t>9. Do you read magazines?</a:t>
            </a:r>
            <a:r>
              <a:rPr lang="en-GB" b="1" dirty="0" smtClean="0">
                <a:latin typeface="Arial Narrow" pitchFamily="34" charset="0"/>
                <a:cs typeface="Arial" pitchFamily="34" charset="0"/>
              </a:rPr>
              <a:t>                                  </a:t>
            </a:r>
            <a:r>
              <a:rPr kumimoji="0" lang="en-GB" i="0" u="none" strike="noStrike" cap="none" normalizeH="0" baseline="0" dirty="0" smtClean="0">
                <a:ln>
                  <a:noFill/>
                </a:ln>
                <a:solidFill>
                  <a:schemeClr val="tx1"/>
                </a:solidFill>
                <a:effectLst/>
                <a:latin typeface="Arial Narrow" pitchFamily="34" charset="0"/>
                <a:cs typeface="Arial" pitchFamily="34" charset="0"/>
              </a:rPr>
              <a:t>Approximately 80% of participants do not read Film Magazine, while a small minority do.  </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11. How often do you read Film Magazines? </a:t>
            </a:r>
            <a:endParaRPr lang="en-GB" dirty="0"/>
          </a:p>
        </p:txBody>
      </p:sp>
      <p:sp>
        <p:nvSpPr>
          <p:cNvPr id="3" name="Content Placeholder 2"/>
          <p:cNvSpPr>
            <a:spLocks noGrp="1"/>
          </p:cNvSpPr>
          <p:nvPr>
            <p:ph sz="quarter" idx="1"/>
          </p:nvPr>
        </p:nvSpPr>
        <p:spPr/>
        <p:txBody>
          <a:bodyPr/>
          <a:lstStyle/>
          <a:p>
            <a:endParaRPr lang="en-GB" dirty="0"/>
          </a:p>
        </p:txBody>
      </p:sp>
      <p:graphicFrame>
        <p:nvGraphicFramePr>
          <p:cNvPr id="4" name="Chart 3"/>
          <p:cNvGraphicFramePr/>
          <p:nvPr/>
        </p:nvGraphicFramePr>
        <p:xfrm>
          <a:off x="571472" y="1785926"/>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143504" y="2000240"/>
            <a:ext cx="3143272" cy="2308324"/>
          </a:xfrm>
          <a:prstGeom prst="rect">
            <a:avLst/>
          </a:prstGeom>
          <a:noFill/>
        </p:spPr>
        <p:txBody>
          <a:bodyPr wrap="square" rtlCol="0">
            <a:spAutoFit/>
          </a:bodyPr>
          <a:lstStyle/>
          <a:p>
            <a:r>
              <a:rPr lang="en-GB" dirty="0" smtClean="0">
                <a:latin typeface="Arial Narrow" pitchFamily="34" charset="0"/>
              </a:rPr>
              <a:t>Only 8% of the respondents read Film Magazines on a weekly basis, with 20% reading them monthly and a large 72% not reading them much at all. There is evidently a gap in a market which is why a significant number of people do not read Film Magazines.</a:t>
            </a:r>
            <a:endParaRPr lang="en-GB" dirty="0">
              <a:latin typeface="Arial Narrow"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latin typeface="Arial Narrow" pitchFamily="34" charset="0"/>
              </a:rPr>
              <a:t>12. Name some of the Film magazines you are familiar with </a:t>
            </a:r>
            <a:endParaRPr lang="en-GB" sz="3600" dirty="0">
              <a:latin typeface="Arial Narrow" pitchFamily="34" charset="0"/>
            </a:endParaRPr>
          </a:p>
        </p:txBody>
      </p:sp>
      <p:sp>
        <p:nvSpPr>
          <p:cNvPr id="3" name="Content Placeholder 2"/>
          <p:cNvSpPr>
            <a:spLocks noGrp="1"/>
          </p:cNvSpPr>
          <p:nvPr>
            <p:ph sz="quarter" idx="1"/>
          </p:nvPr>
        </p:nvSpPr>
        <p:spPr/>
        <p:txBody>
          <a:bodyPr>
            <a:normAutofit fontScale="70000" lnSpcReduction="20000"/>
          </a:bodyPr>
          <a:lstStyle/>
          <a:p>
            <a:pPr>
              <a:buNone/>
            </a:pPr>
            <a:r>
              <a:rPr lang="en-GB" sz="3600" dirty="0" smtClean="0">
                <a:latin typeface="Arial Narrow" pitchFamily="34" charset="0"/>
              </a:rPr>
              <a:t>This question was left blank by </a:t>
            </a:r>
            <a:r>
              <a:rPr lang="en-GB" sz="3600" dirty="0" smtClean="0">
                <a:latin typeface="Arial Narrow" pitchFamily="34" charset="0"/>
              </a:rPr>
              <a:t>the majority of my participants, which is hardly surprising as a large 72% hardly ever read film magazines. This could be due to an individuals lack of interests in this specific media. Nevertheless the few that did answer the question mentioned the following three film magazines.</a:t>
            </a:r>
          </a:p>
          <a:p>
            <a:pPr>
              <a:buNone/>
            </a:pPr>
            <a:r>
              <a:rPr lang="en-GB" sz="3600" dirty="0" smtClean="0">
                <a:latin typeface="Arial Narrow" pitchFamily="34" charset="0"/>
              </a:rPr>
              <a:t>Empire</a:t>
            </a:r>
          </a:p>
          <a:p>
            <a:pPr>
              <a:buNone/>
            </a:pPr>
            <a:r>
              <a:rPr lang="en-GB" sz="3600" dirty="0" smtClean="0">
                <a:latin typeface="Arial Narrow" pitchFamily="34" charset="0"/>
              </a:rPr>
              <a:t>Sight and Sound</a:t>
            </a:r>
          </a:p>
          <a:p>
            <a:pPr>
              <a:buNone/>
            </a:pPr>
            <a:r>
              <a:rPr lang="en-GB" sz="3600" dirty="0" smtClean="0">
                <a:latin typeface="Arial Narrow" pitchFamily="34" charset="0"/>
              </a:rPr>
              <a:t>Total Film</a:t>
            </a:r>
          </a:p>
          <a:p>
            <a:endParaRPr lang="en-GB" sz="3200" dirty="0" smtClean="0"/>
          </a:p>
          <a:p>
            <a:endParaRPr lang="en-GB" sz="3200" dirty="0" smtClean="0"/>
          </a:p>
          <a:p>
            <a:pPr>
              <a:buNone/>
            </a:pPr>
            <a:r>
              <a:rPr lang="en-GB" sz="3200" dirty="0" smtClean="0">
                <a:solidFill>
                  <a:schemeClr val="bg1"/>
                </a:solidFill>
              </a:rPr>
              <a:t>to </a:t>
            </a:r>
            <a:r>
              <a:rPr lang="en-GB" sz="3200" dirty="0" smtClean="0">
                <a:solidFill>
                  <a:schemeClr val="bg1"/>
                </a:solidFill>
              </a:rPr>
              <a:t>allow me to come up with ways of how I can make my own stand out amongst them.    </a:t>
            </a:r>
          </a:p>
          <a:p>
            <a:pPr>
              <a:buNone/>
            </a:pPr>
            <a:endParaRPr lang="en-GB" dirty="0"/>
          </a:p>
        </p:txBody>
      </p:sp>
      <p:pic>
        <p:nvPicPr>
          <p:cNvPr id="27650" name="Picture 2" descr="http://www.empireonline.com/images/starwars/logo.gif"/>
          <p:cNvPicPr>
            <a:picLocks noChangeAspect="1" noChangeArrowheads="1"/>
          </p:cNvPicPr>
          <p:nvPr/>
        </p:nvPicPr>
        <p:blipFill>
          <a:blip r:embed="rId2" cstate="print"/>
          <a:srcRect/>
          <a:stretch>
            <a:fillRect/>
          </a:stretch>
        </p:blipFill>
        <p:spPr bwMode="auto">
          <a:xfrm>
            <a:off x="6143636" y="3429000"/>
            <a:ext cx="2166939" cy="857256"/>
          </a:xfrm>
          <a:prstGeom prst="rect">
            <a:avLst/>
          </a:prstGeom>
          <a:noFill/>
        </p:spPr>
      </p:pic>
      <p:pic>
        <p:nvPicPr>
          <p:cNvPr id="27652" name="Picture 4" descr="http://t0.gstatic.com/images?q=tbn:afMkPw1HL_VufM:http://pure.hmv.com/content/ebiz/purehmv/invt/f091000356/f091000356_m.jpg"/>
          <p:cNvPicPr>
            <a:picLocks noChangeAspect="1" noChangeArrowheads="1"/>
          </p:cNvPicPr>
          <p:nvPr/>
        </p:nvPicPr>
        <p:blipFill>
          <a:blip r:embed="rId3" cstate="print"/>
          <a:srcRect/>
          <a:stretch>
            <a:fillRect/>
          </a:stretch>
        </p:blipFill>
        <p:spPr bwMode="auto">
          <a:xfrm>
            <a:off x="4071934" y="3929066"/>
            <a:ext cx="1857388" cy="1857390"/>
          </a:xfrm>
          <a:prstGeom prst="rect">
            <a:avLst/>
          </a:prstGeom>
          <a:noFill/>
        </p:spPr>
      </p:pic>
      <p:pic>
        <p:nvPicPr>
          <p:cNvPr id="27654" name="Picture 6" descr="http://t3.gstatic.com/images?q=tbn:4-vX71fFWwk5yM:http://bigpicture.typepad.com/photos/uncategorized/total_film_logo.gif"/>
          <p:cNvPicPr>
            <a:picLocks noChangeAspect="1" noChangeArrowheads="1"/>
          </p:cNvPicPr>
          <p:nvPr/>
        </p:nvPicPr>
        <p:blipFill>
          <a:blip r:embed="rId4" cstate="print"/>
          <a:srcRect/>
          <a:stretch>
            <a:fillRect/>
          </a:stretch>
        </p:blipFill>
        <p:spPr bwMode="auto">
          <a:xfrm>
            <a:off x="642909" y="4714884"/>
            <a:ext cx="2255617" cy="100013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latin typeface="Arial Narrow" pitchFamily="34" charset="0"/>
              </a:rPr>
              <a:t>13. Do you think Film Posters influence you to go and watch a film?</a:t>
            </a:r>
            <a:endParaRPr lang="en-GB" dirty="0">
              <a:latin typeface="Arial Narrow" pitchFamily="34" charset="0"/>
            </a:endParaRPr>
          </a:p>
        </p:txBody>
      </p:sp>
      <p:sp>
        <p:nvSpPr>
          <p:cNvPr id="3" name="Content Placeholder 2"/>
          <p:cNvSpPr>
            <a:spLocks noGrp="1"/>
          </p:cNvSpPr>
          <p:nvPr>
            <p:ph sz="quarter" idx="1"/>
          </p:nvPr>
        </p:nvSpPr>
        <p:spPr/>
        <p:txBody>
          <a:bodyPr/>
          <a:lstStyle/>
          <a:p>
            <a:endParaRPr lang="en-GB" dirty="0"/>
          </a:p>
        </p:txBody>
      </p:sp>
      <p:graphicFrame>
        <p:nvGraphicFramePr>
          <p:cNvPr id="4" name="Chart 3"/>
          <p:cNvGraphicFramePr/>
          <p:nvPr/>
        </p:nvGraphicFramePr>
        <p:xfrm>
          <a:off x="714348" y="164305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14282" y="4357694"/>
            <a:ext cx="8643966" cy="2308324"/>
          </a:xfrm>
          <a:prstGeom prst="rect">
            <a:avLst/>
          </a:prstGeom>
          <a:noFill/>
        </p:spPr>
        <p:txBody>
          <a:bodyPr wrap="square" rtlCol="0">
            <a:spAutoFit/>
          </a:bodyPr>
          <a:lstStyle/>
          <a:p>
            <a:r>
              <a:rPr lang="en-GB" b="1" dirty="0" smtClean="0">
                <a:latin typeface="Arial Narrow" pitchFamily="34" charset="0"/>
              </a:rPr>
              <a:t>14.If so why?</a:t>
            </a:r>
          </a:p>
          <a:p>
            <a:r>
              <a:rPr lang="en-GB" dirty="0" smtClean="0">
                <a:latin typeface="Arial Narrow" pitchFamily="34" charset="0"/>
              </a:rPr>
              <a:t>Some of the reasons behind this, given by the participants, are as follows;</a:t>
            </a:r>
          </a:p>
          <a:p>
            <a:r>
              <a:rPr lang="en-GB" b="1" dirty="0" smtClean="0">
                <a:solidFill>
                  <a:srgbClr val="FF0000"/>
                </a:solidFill>
                <a:latin typeface="Arial Narrow" pitchFamily="34" charset="0"/>
              </a:rPr>
              <a:t>‘A picture is worth a thousand words, although the movie poster may reveal certain parts about the movie, it is very ambiguous and I would like to see and watch and have a deeper understanding of the movie’</a:t>
            </a:r>
          </a:p>
          <a:p>
            <a:r>
              <a:rPr lang="en-GB" b="1" dirty="0" smtClean="0">
                <a:solidFill>
                  <a:srgbClr val="FF0000"/>
                </a:solidFill>
                <a:latin typeface="Arial Narrow" pitchFamily="34" charset="0"/>
              </a:rPr>
              <a:t>‘If the poster is good, then its likely that the film is good’</a:t>
            </a:r>
          </a:p>
          <a:p>
            <a:r>
              <a:rPr lang="en-GB" b="1" dirty="0" smtClean="0">
                <a:solidFill>
                  <a:srgbClr val="FF0000"/>
                </a:solidFill>
                <a:latin typeface="Arial Narrow" pitchFamily="34" charset="0"/>
              </a:rPr>
              <a:t>‘Most posters have critical acclaim, so if it says on the poster that the movie is a 5* movie, it is likely to be true’  </a:t>
            </a:r>
            <a:endParaRPr lang="en-GB" b="1" dirty="0">
              <a:solidFill>
                <a:srgbClr val="FF0000"/>
              </a:solidFill>
              <a:latin typeface="Arial Narrow" pitchFamily="34" charset="0"/>
            </a:endParaRPr>
          </a:p>
        </p:txBody>
      </p:sp>
      <p:sp>
        <p:nvSpPr>
          <p:cNvPr id="6" name="TextBox 5"/>
          <p:cNvSpPr txBox="1"/>
          <p:nvPr/>
        </p:nvSpPr>
        <p:spPr>
          <a:xfrm>
            <a:off x="5429256" y="1643050"/>
            <a:ext cx="3286148" cy="1477328"/>
          </a:xfrm>
          <a:prstGeom prst="rect">
            <a:avLst/>
          </a:prstGeom>
          <a:noFill/>
        </p:spPr>
        <p:txBody>
          <a:bodyPr wrap="square" rtlCol="0">
            <a:spAutoFit/>
          </a:bodyPr>
          <a:lstStyle/>
          <a:p>
            <a:r>
              <a:rPr lang="en-GB" dirty="0" smtClean="0">
                <a:latin typeface="Arial Narrow" pitchFamily="34" charset="0"/>
              </a:rPr>
              <a:t>A total of 86% of participants said they believe film posters to have a significant influence behind whether they decide to go and watch a film or not. </a:t>
            </a:r>
            <a:endParaRPr lang="en-GB" dirty="0">
              <a:latin typeface="Arial Narrow"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latin typeface="Arial Narrow" pitchFamily="34" charset="0"/>
              </a:rPr>
              <a:t>15. What do you think makes an effective film poster.</a:t>
            </a:r>
            <a:endParaRPr lang="en-GB" dirty="0">
              <a:latin typeface="Arial Narrow" pitchFamily="34" charset="0"/>
            </a:endParaRPr>
          </a:p>
        </p:txBody>
      </p:sp>
      <p:sp>
        <p:nvSpPr>
          <p:cNvPr id="3" name="Content Placeholder 2"/>
          <p:cNvSpPr>
            <a:spLocks noGrp="1"/>
          </p:cNvSpPr>
          <p:nvPr>
            <p:ph sz="quarter" idx="1"/>
          </p:nvPr>
        </p:nvSpPr>
        <p:spPr/>
        <p:txBody>
          <a:bodyPr>
            <a:normAutofit lnSpcReduction="10000"/>
          </a:bodyPr>
          <a:lstStyle/>
          <a:p>
            <a:pPr>
              <a:buNone/>
            </a:pPr>
            <a:r>
              <a:rPr lang="en-US" dirty="0" smtClean="0">
                <a:latin typeface="Arial Narrow" pitchFamily="34" charset="0"/>
              </a:rPr>
              <a:t>This question was answered relatively well by my recipients. Below are some of the tips I received which I will definitely adopt when it comes to making my film poster. </a:t>
            </a:r>
          </a:p>
          <a:p>
            <a:pPr>
              <a:buNone/>
            </a:pPr>
            <a:r>
              <a:rPr lang="en-US" dirty="0" smtClean="0">
                <a:solidFill>
                  <a:srgbClr val="FF0000"/>
                </a:solidFill>
                <a:latin typeface="Arial Narrow" pitchFamily="34" charset="0"/>
              </a:rPr>
              <a:t>‘it </a:t>
            </a:r>
            <a:r>
              <a:rPr lang="en-US" dirty="0" smtClean="0">
                <a:solidFill>
                  <a:srgbClr val="FF0000"/>
                </a:solidFill>
                <a:latin typeface="Arial Narrow" pitchFamily="34" charset="0"/>
              </a:rPr>
              <a:t>needs to have an image on it that may have a double meaning to get people </a:t>
            </a:r>
            <a:r>
              <a:rPr lang="en-US" dirty="0" smtClean="0">
                <a:solidFill>
                  <a:srgbClr val="FF0000"/>
                </a:solidFill>
                <a:latin typeface="Arial Narrow" pitchFamily="34" charset="0"/>
              </a:rPr>
              <a:t>thinking’. </a:t>
            </a:r>
          </a:p>
          <a:p>
            <a:pPr>
              <a:buNone/>
            </a:pPr>
            <a:endParaRPr lang="en-US" dirty="0" smtClean="0">
              <a:solidFill>
                <a:srgbClr val="FF0000"/>
              </a:solidFill>
              <a:latin typeface="Arial Narrow" pitchFamily="34" charset="0"/>
            </a:endParaRPr>
          </a:p>
          <a:p>
            <a:pPr>
              <a:buNone/>
            </a:pPr>
            <a:r>
              <a:rPr lang="en-US" dirty="0" smtClean="0">
                <a:solidFill>
                  <a:srgbClr val="FF0000"/>
                </a:solidFill>
                <a:latin typeface="Arial Narrow" pitchFamily="34" charset="0"/>
              </a:rPr>
              <a:t>‘it should </a:t>
            </a:r>
            <a:r>
              <a:rPr lang="en-US" dirty="0" smtClean="0">
                <a:solidFill>
                  <a:srgbClr val="FF0000"/>
                </a:solidFill>
                <a:latin typeface="Arial Narrow" pitchFamily="34" charset="0"/>
              </a:rPr>
              <a:t>have the famous actors names in bold as that gets people to go watch a film if their </a:t>
            </a:r>
            <a:r>
              <a:rPr lang="en-US" dirty="0" smtClean="0">
                <a:solidFill>
                  <a:srgbClr val="FF0000"/>
                </a:solidFill>
                <a:latin typeface="Arial Narrow" pitchFamily="34" charset="0"/>
              </a:rPr>
              <a:t>favorite  </a:t>
            </a:r>
            <a:r>
              <a:rPr lang="en-US" dirty="0" smtClean="0">
                <a:solidFill>
                  <a:srgbClr val="FF0000"/>
                </a:solidFill>
                <a:latin typeface="Arial Narrow" pitchFamily="34" charset="0"/>
              </a:rPr>
              <a:t>actor is in </a:t>
            </a:r>
            <a:r>
              <a:rPr lang="en-US" dirty="0" smtClean="0">
                <a:solidFill>
                  <a:srgbClr val="FF0000"/>
                </a:solidFill>
                <a:latin typeface="Arial Narrow" pitchFamily="34" charset="0"/>
              </a:rPr>
              <a:t>it’.</a:t>
            </a:r>
          </a:p>
          <a:p>
            <a:pPr>
              <a:buNone/>
            </a:pP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0"/>
            <a:ext cx="8153400" cy="1271574"/>
          </a:xfrm>
        </p:spPr>
        <p:txBody>
          <a:bodyPr>
            <a:noAutofit/>
          </a:bodyPr>
          <a:lstStyle/>
          <a:p>
            <a:r>
              <a:rPr lang="en-GB" sz="2800" dirty="0" smtClean="0">
                <a:latin typeface="Arial Narrow" pitchFamily="34" charset="0"/>
              </a:rPr>
              <a:t/>
            </a:r>
            <a:br>
              <a:rPr lang="en-GB" sz="2800" dirty="0" smtClean="0">
                <a:latin typeface="Arial Narrow" pitchFamily="34" charset="0"/>
              </a:rPr>
            </a:br>
            <a:r>
              <a:rPr lang="en-GB" sz="2800" dirty="0" smtClean="0">
                <a:latin typeface="Arial Narrow" pitchFamily="34" charset="0"/>
              </a:rPr>
              <a:t>16</a:t>
            </a:r>
            <a:r>
              <a:rPr lang="en-GB" sz="2800" dirty="0" smtClean="0">
                <a:latin typeface="Arial Narrow" pitchFamily="34" charset="0"/>
              </a:rPr>
              <a:t>. How influential are the following forms of advertising in enticing you to watch a film? 1- Most influential 5-least influential</a:t>
            </a:r>
            <a:r>
              <a:rPr lang="en-GB" sz="3200" dirty="0" smtClean="0"/>
              <a:t/>
            </a:r>
            <a:br>
              <a:rPr lang="en-GB" sz="3200" dirty="0" smtClean="0"/>
            </a:br>
            <a:endParaRPr lang="en-GB" sz="3200" dirty="0"/>
          </a:p>
        </p:txBody>
      </p:sp>
      <p:sp>
        <p:nvSpPr>
          <p:cNvPr id="3" name="Content Placeholder 2"/>
          <p:cNvSpPr>
            <a:spLocks noGrp="1"/>
          </p:cNvSpPr>
          <p:nvPr>
            <p:ph sz="quarter" idx="1"/>
          </p:nvPr>
        </p:nvSpPr>
        <p:spPr/>
        <p:txBody>
          <a:bodyPr/>
          <a:lstStyle/>
          <a:p>
            <a:endParaRPr lang="en-GB" dirty="0"/>
          </a:p>
        </p:txBody>
      </p:sp>
      <p:graphicFrame>
        <p:nvGraphicFramePr>
          <p:cNvPr id="4" name="Chart 3"/>
          <p:cNvGraphicFramePr/>
          <p:nvPr/>
        </p:nvGraphicFramePr>
        <p:xfrm>
          <a:off x="285720" y="1571612"/>
          <a:ext cx="5286412" cy="4714908"/>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2"/>
          <p:cNvSpPr txBox="1">
            <a:spLocks/>
          </p:cNvSpPr>
          <p:nvPr/>
        </p:nvSpPr>
        <p:spPr>
          <a:xfrm>
            <a:off x="5715000" y="1600200"/>
            <a:ext cx="2971800" cy="4757738"/>
          </a:xfrm>
          <a:prstGeom prst="rect">
            <a:avLst/>
          </a:prstGeom>
        </p:spPr>
        <p:txBody>
          <a:bodyPr vert="horz" rtlCol="0">
            <a:normAutofit fontScale="92500" lnSpcReduction="20000"/>
          </a:bodyPr>
          <a:lstStyle/>
          <a:p>
            <a:pPr marL="438912" marR="0" lvl="0" indent="-320040" algn="l" defTabSz="914400" rtl="0" eaLnBrk="1" fontAlgn="auto" latinLnBrk="0" hangingPunct="1">
              <a:lnSpc>
                <a:spcPct val="100000"/>
              </a:lnSpc>
              <a:spcBef>
                <a:spcPts val="0"/>
              </a:spcBef>
              <a:spcAft>
                <a:spcPts val="0"/>
              </a:spcAft>
              <a:buClr>
                <a:schemeClr val="accent2"/>
              </a:buClr>
              <a:buSzPct val="60000"/>
              <a:buFont typeface="Wingdings 2"/>
              <a:buChar char=""/>
              <a:tabLst/>
              <a:defRPr/>
            </a:pPr>
            <a:r>
              <a:rPr kumimoji="0" lang="en-GB" sz="2900" b="0" i="0" u="none" strike="noStrike" kern="1200" cap="none" spc="0" normalizeH="0" baseline="0" noProof="0" dirty="0" smtClean="0">
                <a:ln>
                  <a:noFill/>
                </a:ln>
                <a:solidFill>
                  <a:schemeClr val="tx1"/>
                </a:solidFill>
                <a:effectLst/>
                <a:uLnTx/>
                <a:uFillTx/>
                <a:latin typeface="Arial Narrow" pitchFamily="34" charset="0"/>
              </a:rPr>
              <a:t>This area chart clearly shows the difference in ranges of preference in mediums of advertising for films.</a:t>
            </a:r>
            <a:r>
              <a:rPr lang="en-GB" sz="2900" dirty="0" smtClean="0">
                <a:latin typeface="Arial Narrow" pitchFamily="34" charset="0"/>
              </a:rPr>
              <a:t> </a:t>
            </a:r>
            <a:r>
              <a:rPr kumimoji="0" lang="en-GB" sz="2900" b="0" i="0" u="none" strike="noStrike" kern="1200" cap="none" spc="0" normalizeH="0" baseline="0" noProof="0" dirty="0" smtClean="0">
                <a:ln>
                  <a:noFill/>
                </a:ln>
                <a:solidFill>
                  <a:schemeClr val="tx1"/>
                </a:solidFill>
                <a:effectLst/>
                <a:uLnTx/>
                <a:uFillTx/>
                <a:latin typeface="Arial Narrow" pitchFamily="34" charset="0"/>
              </a:rPr>
              <a:t>Film Trailers were by far of greater preference,</a:t>
            </a:r>
            <a:r>
              <a:rPr kumimoji="0" lang="en-GB" sz="2900" b="0" i="0" u="none" strike="noStrike" kern="1200" cap="none" spc="0" normalizeH="0" noProof="0" dirty="0" smtClean="0">
                <a:ln>
                  <a:noFill/>
                </a:ln>
                <a:solidFill>
                  <a:schemeClr val="tx1"/>
                </a:solidFill>
                <a:effectLst/>
                <a:uLnTx/>
                <a:uFillTx/>
                <a:latin typeface="Arial Narrow" pitchFamily="34" charset="0"/>
              </a:rPr>
              <a:t> followed by word of mouth</a:t>
            </a:r>
            <a:r>
              <a:rPr kumimoji="0" lang="en-GB" sz="2900" b="0" i="0" u="none" strike="noStrike" kern="1200" cap="none" spc="0" normalizeH="0" noProof="0" dirty="0" smtClean="0">
                <a:ln>
                  <a:noFill/>
                </a:ln>
                <a:solidFill>
                  <a:schemeClr val="tx1"/>
                </a:solidFill>
                <a:effectLst/>
                <a:uLnTx/>
                <a:uFillTx/>
                <a:latin typeface="+mn-lt"/>
                <a:ea typeface="+mn-ea"/>
                <a:cs typeface="+mn-cs"/>
              </a:rPr>
              <a:t>.  </a:t>
            </a:r>
            <a:r>
              <a:rPr kumimoji="0" lang="en-GB" sz="2900" b="0" i="0" u="none" strike="noStrike" kern="1200" cap="none" spc="0" normalizeH="0" baseline="0" noProof="0" dirty="0" smtClean="0">
                <a:ln>
                  <a:noFill/>
                </a:ln>
                <a:solidFill>
                  <a:schemeClr val="tx1"/>
                </a:solidFill>
                <a:effectLst/>
                <a:uLnTx/>
                <a:uFillTx/>
                <a:latin typeface="+mn-lt"/>
                <a:ea typeface="+mn-ea"/>
                <a:cs typeface="+mn-cs"/>
              </a:rPr>
              <a:t> </a:t>
            </a:r>
            <a:endParaRPr kumimoji="0" lang="en-GB" sz="2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Narrow" pitchFamily="34" charset="0"/>
              </a:rPr>
              <a:t>Conclusion</a:t>
            </a:r>
            <a:endParaRPr lang="en-GB" dirty="0">
              <a:latin typeface="Arial Narrow" pitchFamily="34" charset="0"/>
            </a:endParaRPr>
          </a:p>
        </p:txBody>
      </p:sp>
      <p:sp>
        <p:nvSpPr>
          <p:cNvPr id="3" name="Content Placeholder 2"/>
          <p:cNvSpPr>
            <a:spLocks noGrp="1"/>
          </p:cNvSpPr>
          <p:nvPr>
            <p:ph sz="quarter" idx="1"/>
          </p:nvPr>
        </p:nvSpPr>
        <p:spPr/>
        <p:txBody>
          <a:bodyPr>
            <a:normAutofit fontScale="62500" lnSpcReduction="20000"/>
          </a:bodyPr>
          <a:lstStyle/>
          <a:p>
            <a:r>
              <a:rPr lang="en-GB" sz="3600" dirty="0" smtClean="0">
                <a:latin typeface="Arial Narrow" pitchFamily="34" charset="0"/>
              </a:rPr>
              <a:t>From my questionnaire I have concluded the following things that will help me in the production of my Film Magazine and Poster.</a:t>
            </a:r>
          </a:p>
          <a:p>
            <a:r>
              <a:rPr lang="en-GB" sz="3600" dirty="0" smtClean="0">
                <a:latin typeface="Arial Narrow" pitchFamily="34" charset="0"/>
              </a:rPr>
              <a:t>My target audience will be based around the age group 16-24 of both sexes. It appears that this age group is more interested in my choice of genre and so therefore they will respond positively to my end product. </a:t>
            </a:r>
          </a:p>
          <a:p>
            <a:pPr>
              <a:defRPr/>
            </a:pPr>
            <a:r>
              <a:rPr lang="en-GB" sz="3600" dirty="0" smtClean="0">
                <a:latin typeface="Arial Narrow" pitchFamily="34" charset="0"/>
              </a:rPr>
              <a:t>Posters were generally the most effective marketing </a:t>
            </a:r>
            <a:r>
              <a:rPr lang="en-GB" sz="3600" dirty="0" smtClean="0">
                <a:latin typeface="Arial Narrow" pitchFamily="34" charset="0"/>
              </a:rPr>
              <a:t>method. This quite surprising as I thought word of mouth will surpass this. I will definitely take this into consideration and also conduct research on the typical conventions of a movie poster.</a:t>
            </a:r>
          </a:p>
          <a:p>
            <a:pPr>
              <a:defRPr/>
            </a:pPr>
            <a:r>
              <a:rPr lang="en-GB" sz="3600" dirty="0" smtClean="0">
                <a:latin typeface="Arial Narrow" pitchFamily="34" charset="0"/>
              </a:rPr>
              <a:t>I have also taken note of the various opinions expressed by the recipients of my question – as to what makes an effective poster, why films influence them to go and watch a certain film, reasons why they enjoy trailers etc. </a:t>
            </a:r>
          </a:p>
          <a:p>
            <a:pPr>
              <a:defRPr/>
            </a:pPr>
            <a:endParaRPr lang="en-GB" sz="3200" dirty="0" smtClean="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a:t>
            </a:r>
            <a:endParaRPr lang="en-GB" dirty="0"/>
          </a:p>
        </p:txBody>
      </p:sp>
      <p:sp>
        <p:nvSpPr>
          <p:cNvPr id="3" name="Content Placeholder 2"/>
          <p:cNvSpPr>
            <a:spLocks noGrp="1"/>
          </p:cNvSpPr>
          <p:nvPr>
            <p:ph sz="quarter" idx="1"/>
          </p:nvPr>
        </p:nvSpPr>
        <p:spPr/>
        <p:txBody>
          <a:bodyPr>
            <a:normAutofit fontScale="77500" lnSpcReduction="20000"/>
          </a:bodyPr>
          <a:lstStyle/>
          <a:p>
            <a:r>
              <a:rPr lang="en-GB" dirty="0" smtClean="0">
                <a:latin typeface="Arial Narrow" pitchFamily="34" charset="0"/>
              </a:rPr>
              <a:t>Before beginning the production part of my advanced portfolio I needed to find out who my target audience is and what where there specific interest when it came to films. </a:t>
            </a:r>
          </a:p>
          <a:p>
            <a:r>
              <a:rPr lang="en-GB" sz="3200" dirty="0" smtClean="0">
                <a:latin typeface="Arial Narrow" pitchFamily="34" charset="0"/>
              </a:rPr>
              <a:t>In order to maximise the appeal of both my trailer and magazine front cover, I compiled a questionnaire</a:t>
            </a:r>
          </a:p>
          <a:p>
            <a:r>
              <a:rPr lang="en-GB" sz="3200" dirty="0" smtClean="0">
                <a:latin typeface="Arial Narrow" pitchFamily="34" charset="0"/>
              </a:rPr>
              <a:t>I gave my out my questionnaires randomly which ensured that the results gathered expressed the views of a wide demographic.</a:t>
            </a:r>
          </a:p>
          <a:p>
            <a:r>
              <a:rPr lang="en-GB" sz="3200" dirty="0" smtClean="0">
                <a:latin typeface="Arial Narrow" pitchFamily="34" charset="0"/>
              </a:rPr>
              <a:t>My questionnaires where distributed to a total of 50 people. </a:t>
            </a:r>
          </a:p>
          <a:p>
            <a:r>
              <a:rPr lang="en-GB" sz="3200" dirty="0" smtClean="0">
                <a:latin typeface="Arial Narrow" pitchFamily="34" charset="0"/>
              </a:rPr>
              <a:t>There were a total of 16 questions, the majority of these questions were quantative, which made it easier for participants to answer but also for me to analyse. There were also a few qualitive questions which allowed me to have insight into a range of opinions.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GB" dirty="0"/>
          </a:p>
        </p:txBody>
      </p:sp>
      <p:sp>
        <p:nvSpPr>
          <p:cNvPr id="3" name="Content Placeholder 2"/>
          <p:cNvSpPr>
            <a:spLocks noGrp="1"/>
          </p:cNvSpPr>
          <p:nvPr>
            <p:ph sz="quarter" idx="1"/>
          </p:nvPr>
        </p:nvSpPr>
        <p:spPr/>
        <p:txBody>
          <a:bodyPr/>
          <a:lstStyle/>
          <a:p>
            <a:pPr>
              <a:buNone/>
            </a:pPr>
            <a:endParaRPr lang="en-US" dirty="0" smtClean="0"/>
          </a:p>
          <a:p>
            <a:pPr>
              <a:buNone/>
            </a:pPr>
            <a:r>
              <a:rPr lang="en-US" dirty="0" smtClean="0">
                <a:latin typeface="Arial Narrow" pitchFamily="34" charset="0"/>
              </a:rPr>
              <a:t>The first few questions focused on the demographics of my participants, these means the results obtained cannot be generalized to the whole of society, but simply to the type of people who answered my questionnaire. All of these questions provide quantative data. </a:t>
            </a:r>
            <a:endParaRPr lang="en-GB" dirty="0" smtClean="0">
              <a:latin typeface="Arial Narrow" pitchFamily="34" charset="0"/>
            </a:endParaRPr>
          </a:p>
          <a:p>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GB" dirty="0"/>
          </a:p>
        </p:txBody>
      </p:sp>
      <p:pic>
        <p:nvPicPr>
          <p:cNvPr id="2050" name="Picture 2"/>
          <p:cNvPicPr>
            <a:picLocks noChangeAspect="1" noChangeArrowheads="1"/>
          </p:cNvPicPr>
          <p:nvPr/>
        </p:nvPicPr>
        <p:blipFill>
          <a:blip r:embed="rId2" cstate="print"/>
          <a:srcRect/>
          <a:stretch>
            <a:fillRect/>
          </a:stretch>
        </p:blipFill>
        <p:spPr bwMode="auto">
          <a:xfrm>
            <a:off x="642910" y="1643050"/>
            <a:ext cx="3429000" cy="2738437"/>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429256" y="3500438"/>
            <a:ext cx="3357562" cy="3014658"/>
          </a:xfrm>
          <a:prstGeom prst="rect">
            <a:avLst/>
          </a:prstGeom>
          <a:noFill/>
          <a:ln w="9525">
            <a:noFill/>
            <a:miter lim="800000"/>
            <a:headEnd/>
            <a:tailEnd/>
          </a:ln>
        </p:spPr>
      </p:pic>
      <p:sp>
        <p:nvSpPr>
          <p:cNvPr id="6" name="TextBox 5"/>
          <p:cNvSpPr txBox="1"/>
          <p:nvPr/>
        </p:nvSpPr>
        <p:spPr>
          <a:xfrm>
            <a:off x="4000496" y="1571612"/>
            <a:ext cx="4643470" cy="3970318"/>
          </a:xfrm>
          <a:prstGeom prst="rect">
            <a:avLst/>
          </a:prstGeom>
          <a:noFill/>
        </p:spPr>
        <p:txBody>
          <a:bodyPr wrap="square" rtlCol="0">
            <a:spAutoFit/>
          </a:bodyPr>
          <a:lstStyle/>
          <a:p>
            <a:r>
              <a:rPr lang="en-GB" b="1" dirty="0" smtClean="0">
                <a:latin typeface="Arial Narrow" pitchFamily="34" charset="0"/>
              </a:rPr>
              <a:t>2. What age are you?</a:t>
            </a:r>
          </a:p>
          <a:p>
            <a:r>
              <a:rPr lang="en-GB" dirty="0" smtClean="0">
                <a:latin typeface="Arial Narrow" pitchFamily="34" charset="0"/>
              </a:rPr>
              <a:t>It was found that 74% of those who responded to my questionnaire were between the ages of 16-24, while 14% were between the ages of 25-34 and the lowest percentage age group that responded were those aged over 35 with 12%. </a:t>
            </a:r>
            <a:endParaRPr lang="en-GB" dirty="0">
              <a:latin typeface="Arial Narrow" pitchFamily="34" charset="0"/>
            </a:endParaRPr>
          </a:p>
          <a:p>
            <a:endParaRPr lang="en-GB" b="1" dirty="0" smtClean="0"/>
          </a:p>
          <a:p>
            <a:endParaRPr lang="en-GB" b="1" dirty="0"/>
          </a:p>
          <a:p>
            <a:endParaRPr lang="en-GB" b="1" dirty="0" smtClean="0"/>
          </a:p>
          <a:p>
            <a:endParaRPr lang="en-GB" b="1" dirty="0"/>
          </a:p>
          <a:p>
            <a:endParaRPr lang="en-GB" b="1" dirty="0" smtClean="0"/>
          </a:p>
          <a:p>
            <a:endParaRPr lang="en-GB" b="1" dirty="0"/>
          </a:p>
          <a:p>
            <a:endParaRPr lang="en-GB" b="1" dirty="0" smtClean="0"/>
          </a:p>
          <a:p>
            <a:endParaRPr lang="en-GB" b="1" dirty="0"/>
          </a:p>
        </p:txBody>
      </p:sp>
      <p:sp>
        <p:nvSpPr>
          <p:cNvPr id="10" name="TextBox 9"/>
          <p:cNvSpPr txBox="1"/>
          <p:nvPr/>
        </p:nvSpPr>
        <p:spPr>
          <a:xfrm>
            <a:off x="642910" y="4357694"/>
            <a:ext cx="4786346" cy="369332"/>
          </a:xfrm>
          <a:prstGeom prst="rect">
            <a:avLst/>
          </a:prstGeom>
          <a:noFill/>
        </p:spPr>
        <p:txBody>
          <a:bodyPr wrap="square" rtlCol="0">
            <a:spAutoFit/>
          </a:bodyPr>
          <a:lstStyle/>
          <a:p>
            <a:endParaRPr lang="en-GB" dirty="0"/>
          </a:p>
        </p:txBody>
      </p:sp>
      <p:sp>
        <p:nvSpPr>
          <p:cNvPr id="2055" name="Rectangle 7"/>
          <p:cNvSpPr>
            <a:spLocks noChangeArrowheads="1"/>
          </p:cNvSpPr>
          <p:nvPr/>
        </p:nvSpPr>
        <p:spPr bwMode="auto">
          <a:xfrm>
            <a:off x="785786" y="4643446"/>
            <a:ext cx="4188967"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b="1" dirty="0" smtClean="0">
                <a:latin typeface="Arial Narrow" pitchFamily="34" charset="0"/>
                <a:ea typeface="Times New Roman" pitchFamily="18" charset="0"/>
                <a:cs typeface="Arial" pitchFamily="34" charset="0"/>
              </a:rPr>
              <a:t>3.</a:t>
            </a:r>
            <a:r>
              <a:rPr kumimoji="0" lang="en-US" b="1"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What is your gender?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It was found that out of those who responded to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 my questionnaire; 54% were female and 46%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 were male.</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pic>
        <p:nvPicPr>
          <p:cNvPr id="8194" name="Picture 2" descr="http://t3.gstatic.com/images?q=tbn:Vcavy9Tipk-JoM:http://catherinemaname.files.wordpress.com/2008/09/gender.jpg"/>
          <p:cNvPicPr>
            <a:picLocks noChangeAspect="1" noChangeArrowheads="1"/>
          </p:cNvPicPr>
          <p:nvPr/>
        </p:nvPicPr>
        <p:blipFill>
          <a:blip r:embed="rId4" cstate="print"/>
          <a:srcRect/>
          <a:stretch>
            <a:fillRect/>
          </a:stretch>
        </p:blipFill>
        <p:spPr bwMode="auto">
          <a:xfrm>
            <a:off x="4214810" y="3500438"/>
            <a:ext cx="1171575" cy="121444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GB" dirty="0"/>
          </a:p>
        </p:txBody>
      </p:sp>
      <p:pic>
        <p:nvPicPr>
          <p:cNvPr id="17410" name="Picture 2"/>
          <p:cNvPicPr>
            <a:picLocks noChangeAspect="1" noChangeArrowheads="1"/>
          </p:cNvPicPr>
          <p:nvPr/>
        </p:nvPicPr>
        <p:blipFill>
          <a:blip r:embed="rId2" cstate="print"/>
          <a:srcRect/>
          <a:stretch>
            <a:fillRect/>
          </a:stretch>
        </p:blipFill>
        <p:spPr bwMode="auto">
          <a:xfrm>
            <a:off x="714348" y="1643050"/>
            <a:ext cx="3543300" cy="3657600"/>
          </a:xfrm>
          <a:prstGeom prst="rect">
            <a:avLst/>
          </a:prstGeom>
          <a:noFill/>
          <a:ln w="9525">
            <a:noFill/>
            <a:miter lim="800000"/>
            <a:headEnd/>
            <a:tailEnd/>
          </a:ln>
        </p:spPr>
      </p:pic>
      <p:sp>
        <p:nvSpPr>
          <p:cNvPr id="5" name="TextBox 4"/>
          <p:cNvSpPr txBox="1"/>
          <p:nvPr/>
        </p:nvSpPr>
        <p:spPr>
          <a:xfrm>
            <a:off x="4429124" y="928670"/>
            <a:ext cx="4143404" cy="1754326"/>
          </a:xfrm>
          <a:prstGeom prst="rect">
            <a:avLst/>
          </a:prstGeom>
          <a:noFill/>
        </p:spPr>
        <p:txBody>
          <a:bodyPr wrap="square" rtlCol="0">
            <a:spAutoFit/>
          </a:bodyPr>
          <a:lstStyle/>
          <a:p>
            <a:r>
              <a:rPr lang="en-GB" b="1" dirty="0">
                <a:latin typeface="Arial Narrow" pitchFamily="34" charset="0"/>
              </a:rPr>
              <a:t>4</a:t>
            </a:r>
            <a:r>
              <a:rPr lang="en-GB" b="1" dirty="0" smtClean="0">
                <a:latin typeface="Arial Narrow" pitchFamily="34" charset="0"/>
              </a:rPr>
              <a:t>. What is your ethnicity?</a:t>
            </a:r>
          </a:p>
          <a:p>
            <a:endParaRPr lang="en-GB" dirty="0"/>
          </a:p>
          <a:p>
            <a:endParaRPr lang="en-GB" dirty="0" smtClean="0"/>
          </a:p>
          <a:p>
            <a:endParaRPr lang="en-GB" dirty="0"/>
          </a:p>
          <a:p>
            <a:endParaRPr lang="en-GB" dirty="0" smtClean="0"/>
          </a:p>
          <a:p>
            <a:endParaRPr lang="en-GB" dirty="0"/>
          </a:p>
        </p:txBody>
      </p:sp>
      <p:sp>
        <p:nvSpPr>
          <p:cNvPr id="17411" name="Rectangle 3"/>
          <p:cNvSpPr>
            <a:spLocks noChangeArrowheads="1"/>
          </p:cNvSpPr>
          <p:nvPr/>
        </p:nvSpPr>
        <p:spPr bwMode="auto">
          <a:xfrm>
            <a:off x="4429124" y="2285992"/>
            <a:ext cx="435771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It was found that the majority of my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 participants considered themselves Black British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 with 64%, 8% white British and 5% Asian British and 5%considered themselves ‘other</a:t>
            </a:r>
            <a:r>
              <a:rPr kumimoji="0" lang="en-US" sz="1200" b="1"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0" name="Picture 2" descr="http://t1.gstatic.com/images?q=tbn:h6_N-nPDiY2xGM:http://www.netwellness.org/healthtopics/wellness/wellnessgroup.jpg"/>
          <p:cNvPicPr>
            <a:picLocks noChangeAspect="1" noChangeArrowheads="1"/>
          </p:cNvPicPr>
          <p:nvPr/>
        </p:nvPicPr>
        <p:blipFill>
          <a:blip r:embed="rId3" cstate="print"/>
          <a:srcRect/>
          <a:stretch>
            <a:fillRect/>
          </a:stretch>
        </p:blipFill>
        <p:spPr bwMode="auto">
          <a:xfrm>
            <a:off x="4714876" y="3643314"/>
            <a:ext cx="3286148" cy="219076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71472" y="1500174"/>
            <a:ext cx="8153400" cy="4495800"/>
          </a:xfrm>
        </p:spPr>
        <p:txBody>
          <a:bodyPr/>
          <a:lstStyle/>
          <a:p>
            <a:r>
              <a:rPr lang="en-GB" dirty="0" smtClean="0">
                <a:latin typeface="Arial Narrow" pitchFamily="34" charset="0"/>
              </a:rPr>
              <a:t>The next set of questions go much deeper and are based on the opinions and preferences of participants. These questions can produce both qualitative and quantative data. </a:t>
            </a:r>
            <a:endParaRPr lang="en-GB" dirty="0">
              <a:latin typeface="Arial Narrow"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GB" dirty="0"/>
          </a:p>
        </p:txBody>
      </p:sp>
      <p:pic>
        <p:nvPicPr>
          <p:cNvPr id="18434" name="Picture 2"/>
          <p:cNvPicPr>
            <a:picLocks noChangeAspect="1" noChangeArrowheads="1"/>
          </p:cNvPicPr>
          <p:nvPr/>
        </p:nvPicPr>
        <p:blipFill>
          <a:blip r:embed="rId2" cstate="print"/>
          <a:srcRect/>
          <a:stretch>
            <a:fillRect/>
          </a:stretch>
        </p:blipFill>
        <p:spPr bwMode="auto">
          <a:xfrm>
            <a:off x="642910" y="1428736"/>
            <a:ext cx="3062818" cy="3286148"/>
          </a:xfrm>
          <a:prstGeom prst="rect">
            <a:avLst/>
          </a:prstGeom>
          <a:noFill/>
          <a:ln w="9525">
            <a:noFill/>
            <a:miter lim="800000"/>
            <a:headEnd/>
            <a:tailEnd/>
          </a:ln>
        </p:spPr>
      </p:pic>
      <p:pic>
        <p:nvPicPr>
          <p:cNvPr id="18435" name="Picture 3"/>
          <p:cNvPicPr>
            <a:picLocks noChangeAspect="1" noChangeArrowheads="1"/>
          </p:cNvPicPr>
          <p:nvPr/>
        </p:nvPicPr>
        <p:blipFill>
          <a:blip r:embed="rId3" cstate="print"/>
          <a:srcRect/>
          <a:stretch>
            <a:fillRect/>
          </a:stretch>
        </p:blipFill>
        <p:spPr bwMode="auto">
          <a:xfrm>
            <a:off x="5000628" y="1714488"/>
            <a:ext cx="3786182" cy="3823301"/>
          </a:xfrm>
          <a:prstGeom prst="rect">
            <a:avLst/>
          </a:prstGeom>
          <a:noFill/>
          <a:ln w="9525">
            <a:noFill/>
            <a:miter lim="800000"/>
            <a:headEnd/>
            <a:tailEnd/>
          </a:ln>
        </p:spPr>
      </p:pic>
      <p:sp>
        <p:nvSpPr>
          <p:cNvPr id="5121" name="Rectangle 1"/>
          <p:cNvSpPr>
            <a:spLocks noChangeArrowheads="1"/>
          </p:cNvSpPr>
          <p:nvPr/>
        </p:nvSpPr>
        <p:spPr bwMode="auto">
          <a:xfrm>
            <a:off x="3428992" y="142852"/>
            <a:ext cx="5303055"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5. How</a:t>
            </a:r>
            <a:r>
              <a:rPr kumimoji="0" lang="en-US" b="1" i="0" u="none" strike="noStrike" cap="none" normalizeH="0" dirty="0" smtClean="0">
                <a:ln>
                  <a:noFill/>
                </a:ln>
                <a:solidFill>
                  <a:schemeClr val="tx1"/>
                </a:solidFill>
                <a:effectLst/>
                <a:latin typeface="Arial Narrow" pitchFamily="34" charset="0"/>
                <a:ea typeface="Times New Roman" pitchFamily="18" charset="0"/>
                <a:cs typeface="Arial" pitchFamily="34" charset="0"/>
              </a:rPr>
              <a:t> often do you watch movies?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It was found that the majority of those that participated in my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questionnaire watched movies monthly and very few watch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Arial Narrow" pitchFamily="34" charset="0"/>
                <a:ea typeface="Times New Roman" pitchFamily="18" charset="0"/>
                <a:cs typeface="Arial" pitchFamily="34" charset="0"/>
              </a:rPr>
              <a:t>movies daily. </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Text Box 2"/>
          <p:cNvSpPr txBox="1">
            <a:spLocks noChangeArrowheads="1"/>
          </p:cNvSpPr>
          <p:nvPr/>
        </p:nvSpPr>
        <p:spPr bwMode="auto">
          <a:xfrm>
            <a:off x="214282" y="4714884"/>
            <a:ext cx="4714908" cy="22860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b="1" i="0" u="none" strike="noStrike" cap="none" normalizeH="0" baseline="0" dirty="0" smtClean="0">
                <a:ln>
                  <a:noFill/>
                </a:ln>
                <a:solidFill>
                  <a:schemeClr val="tx1"/>
                </a:solidFill>
                <a:effectLst/>
                <a:latin typeface="Arial Narrow" pitchFamily="34" charset="0"/>
                <a:cs typeface="Arial" pitchFamily="34" charset="0"/>
              </a:rPr>
              <a:t>6. What genre are you most comfortable with?</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i="0" u="none" strike="noStrike" cap="none" normalizeH="0" baseline="0" dirty="0" smtClean="0">
                <a:ln>
                  <a:noFill/>
                </a:ln>
                <a:solidFill>
                  <a:schemeClr val="tx1"/>
                </a:solidFill>
                <a:effectLst/>
                <a:latin typeface="Arial Narrow" pitchFamily="34" charset="0"/>
                <a:cs typeface="Arial" pitchFamily="34" charset="0"/>
              </a:rPr>
              <a:t>From those that participated in my questionnaire the majority of them preferred such love/romance movies. It was also noted that crime and Sci-Fi films were not very popular. </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pic>
        <p:nvPicPr>
          <p:cNvPr id="5124" name="Picture 4" descr="http://t3.gstatic.com/images?q=tbn:HqlTPwdhhCvP3M:http://www.brookline.nh.us/pages/library/images/movies.jpg"/>
          <p:cNvPicPr>
            <a:picLocks noChangeAspect="1" noChangeArrowheads="1"/>
          </p:cNvPicPr>
          <p:nvPr/>
        </p:nvPicPr>
        <p:blipFill>
          <a:blip r:embed="rId4" cstate="print"/>
          <a:srcRect/>
          <a:stretch>
            <a:fillRect/>
          </a:stretch>
        </p:blipFill>
        <p:spPr bwMode="auto">
          <a:xfrm>
            <a:off x="3643306" y="2143116"/>
            <a:ext cx="1314451" cy="157163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42910" y="1571612"/>
            <a:ext cx="7429552" cy="5453058"/>
          </a:xfrm>
        </p:spPr>
        <p:txBody>
          <a:bodyPr>
            <a:normAutofit fontScale="77500" lnSpcReduction="20000"/>
          </a:bodyPr>
          <a:lstStyle/>
          <a:p>
            <a:r>
              <a:rPr lang="en-GB" b="1" dirty="0" smtClean="0">
                <a:latin typeface="Arial Narrow" pitchFamily="34" charset="0"/>
              </a:rPr>
              <a:t>7. Do you like watching trailers? If so or not why?</a:t>
            </a:r>
          </a:p>
          <a:p>
            <a:r>
              <a:rPr lang="en-GB" dirty="0" smtClean="0">
                <a:latin typeface="Arial Narrow" pitchFamily="34" charset="0"/>
              </a:rPr>
              <a:t>This question required participants to say whether or not they like watching trailers and then to explain why. 45% of participants answered yes, 25% answered no and the remainder answered sometimes. However I was more interested with the reasons why so. Below is a snapshot of the different reasons given. </a:t>
            </a:r>
          </a:p>
          <a:p>
            <a:r>
              <a:rPr lang="en-GB" dirty="0" smtClean="0">
                <a:solidFill>
                  <a:srgbClr val="FF0000"/>
                </a:solidFill>
                <a:latin typeface="Arial Narrow" pitchFamily="34" charset="0"/>
              </a:rPr>
              <a:t>Yes, ‘</a:t>
            </a:r>
            <a:r>
              <a:rPr lang="en-US" dirty="0" smtClean="0">
                <a:solidFill>
                  <a:srgbClr val="FF0000"/>
                </a:solidFill>
                <a:latin typeface="Arial Narrow" pitchFamily="34" charset="0"/>
              </a:rPr>
              <a:t>As a child and even now, I am more entertained and eager to watch trailers of Hollywood flicks than the movies themselves. I like the way the trailers are made and presented’.</a:t>
            </a:r>
          </a:p>
          <a:p>
            <a:r>
              <a:rPr lang="en-US" dirty="0" smtClean="0">
                <a:solidFill>
                  <a:srgbClr val="FF0000"/>
                </a:solidFill>
                <a:latin typeface="Arial Narrow" pitchFamily="34" charset="0"/>
              </a:rPr>
              <a:t>No, ‘I try to avoid trailers of films I already know I want to see because I want to see as little of it as possible before I actually watch the film’.</a:t>
            </a:r>
            <a:endParaRPr lang="en-GB" dirty="0" smtClean="0">
              <a:solidFill>
                <a:srgbClr val="FF0000"/>
              </a:solidFill>
              <a:latin typeface="Arial Narrow" pitchFamily="34" charset="0"/>
            </a:endParaRPr>
          </a:p>
          <a:p>
            <a:r>
              <a:rPr lang="en-GB" dirty="0" smtClean="0">
                <a:solidFill>
                  <a:srgbClr val="FF0000"/>
                </a:solidFill>
                <a:latin typeface="Arial Narrow" pitchFamily="34" charset="0"/>
              </a:rPr>
              <a:t>Yes, ‘I like the way trailers are put together and I am fond of parody trailers that really pull of the satire well’. </a:t>
            </a:r>
          </a:p>
          <a:p>
            <a:r>
              <a:rPr lang="en-GB" dirty="0" smtClean="0">
                <a:solidFill>
                  <a:srgbClr val="FF0000"/>
                </a:solidFill>
                <a:latin typeface="Arial Narrow" pitchFamily="34" charset="0"/>
              </a:rPr>
              <a:t>No, ‘</a:t>
            </a:r>
            <a:r>
              <a:rPr lang="en-US" dirty="0" smtClean="0">
                <a:solidFill>
                  <a:srgbClr val="FF0000"/>
                </a:solidFill>
                <a:latin typeface="Arial Narrow" pitchFamily="34" charset="0"/>
              </a:rPr>
              <a:t>I find them annoying as they aren't usually a true reflection of a film and instead are all the good bits cut down into a few minutes, I prefer to read about films online before watching them, I hate crap movies lol’.</a:t>
            </a:r>
            <a:endParaRPr lang="en-GB" dirty="0">
              <a:solidFill>
                <a:srgbClr val="FF0000"/>
              </a:solidFill>
              <a:latin typeface="Arial Narrow" pitchFamily="34" charset="0"/>
            </a:endParaRPr>
          </a:p>
        </p:txBody>
      </p:sp>
      <p:pic>
        <p:nvPicPr>
          <p:cNvPr id="4098" name="Picture 2" descr="http://t2.gstatic.com/images?q=tbn:bTLuNCG3ZMHHcM:http://www.scruffles.net/spielberg/downloads/trailers.jpg"/>
          <p:cNvPicPr>
            <a:picLocks noChangeAspect="1" noChangeArrowheads="1"/>
          </p:cNvPicPr>
          <p:nvPr/>
        </p:nvPicPr>
        <p:blipFill>
          <a:blip r:embed="rId2" cstate="print"/>
          <a:srcRect/>
          <a:stretch>
            <a:fillRect/>
          </a:stretch>
        </p:blipFill>
        <p:spPr bwMode="auto">
          <a:xfrm>
            <a:off x="8286776" y="0"/>
            <a:ext cx="628650" cy="364331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normAutofit lnSpcReduction="10000"/>
          </a:bodyPr>
          <a:lstStyle/>
          <a:p>
            <a:pPr>
              <a:buNone/>
            </a:pPr>
            <a:r>
              <a:rPr lang="en-GB" sz="3200" b="1" dirty="0" smtClean="0">
                <a:latin typeface="Arial Narrow" pitchFamily="34" charset="0"/>
              </a:rPr>
              <a:t>8. Can you name a trailer you particularly enjoyed and explain why</a:t>
            </a:r>
            <a:r>
              <a:rPr lang="en-GB" sz="3200" dirty="0" smtClean="0">
                <a:latin typeface="Arial Narrow" pitchFamily="34" charset="0"/>
              </a:rPr>
              <a:t>?</a:t>
            </a:r>
          </a:p>
          <a:p>
            <a:pPr>
              <a:buNone/>
            </a:pPr>
            <a:endParaRPr lang="en-GB" sz="1800" dirty="0" smtClean="0">
              <a:latin typeface="Arial Narrow" pitchFamily="34" charset="0"/>
            </a:endParaRPr>
          </a:p>
          <a:p>
            <a:pPr>
              <a:buNone/>
            </a:pPr>
            <a:r>
              <a:rPr lang="en-GB" sz="1800" dirty="0" smtClean="0">
                <a:latin typeface="Arial Narrow" pitchFamily="34" charset="0"/>
              </a:rPr>
              <a:t>This question is in many ways similar to the previous question but instead asks to give specific examples of trailers they liked. It was found that my recipients gave examples of trailers covering a wide range of genres from Teen Rom-Com to action movies. Below are some of the answers I received. </a:t>
            </a:r>
          </a:p>
          <a:p>
            <a:pPr>
              <a:buNone/>
            </a:pPr>
            <a:r>
              <a:rPr lang="en-GB" sz="1800" dirty="0" smtClean="0">
                <a:solidFill>
                  <a:srgbClr val="FF0000"/>
                </a:solidFill>
                <a:latin typeface="Arial Narrow" pitchFamily="34" charset="0"/>
              </a:rPr>
              <a:t>‘New </a:t>
            </a:r>
            <a:r>
              <a:rPr lang="en-GB" sz="1800" dirty="0" smtClean="0">
                <a:solidFill>
                  <a:srgbClr val="FF0000"/>
                </a:solidFill>
                <a:latin typeface="Arial Narrow" pitchFamily="34" charset="0"/>
              </a:rPr>
              <a:t>moon, </a:t>
            </a:r>
            <a:r>
              <a:rPr lang="en-US" sz="1800" dirty="0" smtClean="0">
                <a:solidFill>
                  <a:srgbClr val="FF0000"/>
                </a:solidFill>
                <a:latin typeface="Arial Narrow" pitchFamily="34" charset="0"/>
              </a:rPr>
              <a:t>I </a:t>
            </a:r>
            <a:r>
              <a:rPr lang="en-US" sz="1800" dirty="0" smtClean="0">
                <a:solidFill>
                  <a:srgbClr val="FF0000"/>
                </a:solidFill>
                <a:latin typeface="Arial Narrow" pitchFamily="34" charset="0"/>
              </a:rPr>
              <a:t>wanted to see </a:t>
            </a:r>
            <a:r>
              <a:rPr lang="en-US" sz="1800" dirty="0" smtClean="0">
                <a:solidFill>
                  <a:srgbClr val="FF0000"/>
                </a:solidFill>
                <a:latin typeface="Arial Narrow" pitchFamily="34" charset="0"/>
              </a:rPr>
              <a:t>more, and </a:t>
            </a:r>
            <a:r>
              <a:rPr lang="en-US" sz="1800" dirty="0" smtClean="0">
                <a:solidFill>
                  <a:srgbClr val="FF0000"/>
                </a:solidFill>
                <a:latin typeface="Arial Narrow" pitchFamily="34" charset="0"/>
              </a:rPr>
              <a:t>it looks like it lives up to the book...so far...and the wolf didn't look like someone in a suit </a:t>
            </a:r>
            <a:r>
              <a:rPr lang="en-US" sz="1800" dirty="0" smtClean="0">
                <a:solidFill>
                  <a:srgbClr val="FF0000"/>
                </a:solidFill>
                <a:latin typeface="Arial Narrow" pitchFamily="34" charset="0"/>
              </a:rPr>
              <a:t>lol’</a:t>
            </a:r>
          </a:p>
          <a:p>
            <a:pPr>
              <a:buNone/>
            </a:pPr>
            <a:r>
              <a:rPr lang="en-US" sz="1800" dirty="0" smtClean="0">
                <a:solidFill>
                  <a:srgbClr val="FF0000"/>
                </a:solidFill>
                <a:latin typeface="Arial Narrow" pitchFamily="34" charset="0"/>
              </a:rPr>
              <a:t>‘Book of Eli, I am a fan of post –apocalyptic stuff and this trailer caters to my preferences and makes me want to go and watch it’ </a:t>
            </a:r>
          </a:p>
          <a:p>
            <a:pPr>
              <a:buNone/>
            </a:pPr>
            <a:r>
              <a:rPr lang="en-US" sz="1800" dirty="0" smtClean="0">
                <a:solidFill>
                  <a:srgbClr val="FF0000"/>
                </a:solidFill>
                <a:latin typeface="Arial Narrow" pitchFamily="34" charset="0"/>
              </a:rPr>
              <a:t>‘Precious, </a:t>
            </a:r>
            <a:r>
              <a:rPr lang="en-US" sz="1800" dirty="0" smtClean="0">
                <a:solidFill>
                  <a:srgbClr val="FF0000"/>
                </a:solidFill>
                <a:latin typeface="Arial Narrow" pitchFamily="34" charset="0"/>
              </a:rPr>
              <a:t>OMG </a:t>
            </a:r>
            <a:r>
              <a:rPr lang="en-US" sz="1800" dirty="0" smtClean="0">
                <a:solidFill>
                  <a:srgbClr val="FF0000"/>
                </a:solidFill>
                <a:latin typeface="Arial Narrow" pitchFamily="34" charset="0"/>
              </a:rPr>
              <a:t>I cannot wait to see </a:t>
            </a:r>
            <a:r>
              <a:rPr lang="en-US" sz="1800" dirty="0" smtClean="0">
                <a:solidFill>
                  <a:srgbClr val="FF0000"/>
                </a:solidFill>
                <a:latin typeface="Arial Narrow" pitchFamily="34" charset="0"/>
              </a:rPr>
              <a:t>that</a:t>
            </a:r>
            <a:r>
              <a:rPr lang="en-US" sz="1800" dirty="0" smtClean="0">
                <a:solidFill>
                  <a:srgbClr val="FF0000"/>
                </a:solidFill>
                <a:latin typeface="Arial Narrow" pitchFamily="34" charset="0"/>
              </a:rPr>
              <a:t>﻿ movie, everything about this trailer is just amazing, just cant explain it, unbelieveable </a:t>
            </a:r>
            <a:r>
              <a:rPr lang="en-US" sz="1800" dirty="0" smtClean="0">
                <a:solidFill>
                  <a:srgbClr val="FF0000"/>
                </a:solidFill>
                <a:latin typeface="Arial Narrow" pitchFamily="34" charset="0"/>
              </a:rPr>
              <a:t>I </a:t>
            </a:r>
            <a:r>
              <a:rPr lang="en-US" sz="1800" dirty="0" smtClean="0">
                <a:solidFill>
                  <a:srgbClr val="FF0000"/>
                </a:solidFill>
                <a:latin typeface="Arial Narrow" pitchFamily="34" charset="0"/>
              </a:rPr>
              <a:t>cant </a:t>
            </a:r>
            <a:r>
              <a:rPr lang="en-US" sz="1800" dirty="0" smtClean="0">
                <a:solidFill>
                  <a:srgbClr val="FF0000"/>
                </a:solidFill>
                <a:latin typeface="Arial Narrow" pitchFamily="34" charset="0"/>
              </a:rPr>
              <a:t>wait’</a:t>
            </a:r>
            <a:endParaRPr lang="en-GB" sz="1800" dirty="0">
              <a:solidFill>
                <a:srgbClr val="FF0000"/>
              </a:solidFill>
              <a:latin typeface="Arial Narrow"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7.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Median</Template>
  <TotalTime>149</TotalTime>
  <Words>1426</Words>
  <Application>Microsoft Office PowerPoint</Application>
  <PresentationFormat>On-screen Show (4:3)</PresentationFormat>
  <Paragraphs>84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Median</vt:lpstr>
      <vt:lpstr>QUESTIONNAIRE ANALYSIS </vt:lpstr>
      <vt:lpstr>INTRODUCTION </vt:lpstr>
      <vt:lpstr>Slide 3</vt:lpstr>
      <vt:lpstr>Slide 4</vt:lpstr>
      <vt:lpstr>Slide 5</vt:lpstr>
      <vt:lpstr>Slide 6</vt:lpstr>
      <vt:lpstr>Slide 7</vt:lpstr>
      <vt:lpstr>Slide 8</vt:lpstr>
      <vt:lpstr>Slide 9</vt:lpstr>
      <vt:lpstr>Slide 10</vt:lpstr>
      <vt:lpstr>11. How often do you read Film Magazines? </vt:lpstr>
      <vt:lpstr>12. Name some of the Film magazines you are familiar with </vt:lpstr>
      <vt:lpstr>13. Do you think Film Posters influence you to go and watch a film?</vt:lpstr>
      <vt:lpstr>15. What do you think makes an effective film poster.</vt:lpstr>
      <vt:lpstr> 16. How influential are the following forms of advertising in enticing you to watch a film? 1- Most influential 5-least influential </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QUESTIONNAIRE ANALYSIS </dc:title>
  <dc:creator> </dc:creator>
  <cp:lastModifiedBy> </cp:lastModifiedBy>
  <cp:revision>17</cp:revision>
  <dcterms:created xsi:type="dcterms:W3CDTF">2010-02-11T18:23:19Z</dcterms:created>
  <dcterms:modified xsi:type="dcterms:W3CDTF">2010-02-13T12:09:29Z</dcterms:modified>
</cp:coreProperties>
</file>