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66" r:id="rId4"/>
    <p:sldId id="267" r:id="rId5"/>
    <p:sldId id="262" r:id="rId6"/>
    <p:sldId id="263" r:id="rId7"/>
    <p:sldId id="261" r:id="rId8"/>
    <p:sldId id="268" r:id="rId9"/>
    <p:sldId id="269" r:id="rId10"/>
    <p:sldId id="270" r:id="rId11"/>
    <p:sldId id="272" r:id="rId12"/>
    <p:sldId id="265" r:id="rId13"/>
    <p:sldId id="258"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92CD01-8B29-4237-9D6D-DB35C0127745}" type="datetimeFigureOut">
              <a:rPr lang="en-US" smtClean="0"/>
              <a:pPr/>
              <a:t>4/25/2010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62C90A-175B-4187-AEB9-A82CE5DF14B5}"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362C90A-175B-4187-AEB9-A82CE5DF14B5}"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362C90A-175B-4187-AEB9-A82CE5DF14B5}"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362C90A-175B-4187-AEB9-A82CE5DF14B5}"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19" name="Footer Placeholder 18"/>
          <p:cNvSpPr>
            <a:spLocks noGrp="1"/>
          </p:cNvSpPr>
          <p:nvPr>
            <p:ph type="ftr" sz="quarter" idx="11"/>
          </p:nvPr>
        </p:nvSpPr>
        <p:spPr/>
        <p:txBody>
          <a:bodyPr/>
          <a:lstStyle/>
          <a:p>
            <a:endParaRPr lang="en-GB" dirty="0"/>
          </a:p>
        </p:txBody>
      </p:sp>
      <p:sp>
        <p:nvSpPr>
          <p:cNvPr id="27" name="Slide Number Placeholder 26"/>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E5EC4EE-DE99-4F49-AEC8-68E1F7225C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41F736-BAA1-434C-8D37-72CC0102406B}" type="datetimeFigureOut">
              <a:rPr lang="en-US" smtClean="0"/>
              <a:pPr/>
              <a:t>4/25/2010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0"/>
            <a:ext cx="609600" cy="365125"/>
          </a:xfrm>
        </p:spPr>
        <p:txBody>
          <a:bodyPr/>
          <a:lstStyle/>
          <a:p>
            <a:fld id="{4E5EC4EE-DE99-4F49-AEC8-68E1F7225C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41F736-BAA1-434C-8D37-72CC0102406B}" type="datetimeFigureOut">
              <a:rPr lang="en-US" smtClean="0"/>
              <a:pPr/>
              <a:t>4/25/2010</a:t>
            </a:fld>
            <a:endParaRPr lang="en-GB"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5EC4EE-DE99-4F49-AEC8-68E1F7225CD2}" type="slidenum">
              <a:rPr lang="en-GB" smtClean="0"/>
              <a:pPr/>
              <a:t>‹#›</a:t>
            </a:fld>
            <a:endParaRPr lang="en-GB"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images.google.co.uk/imgres?imgurl=http://cache1.asset-cache.net/xc/71747253.jpg?v=1&amp;c=IWSAsset&amp;k=2&amp;d=77BFBA49EF878921F7C3FC3F69D929FD4ABB8210373E8554AC6B3473188547B82D8A3DABB865654DB01E70F2B3269972&amp;imgrefurl=http://www.life.com/image/71747253&amp;usg=__0jAnkDmjzEOv7VlNEw0nM0EMnXc=&amp;h=560&amp;w=594&amp;sz=65&amp;hl=en&amp;start=7&amp;um=1&amp;itbs=1&amp;tbnid=_m1pPMmP_HijtM:&amp;tbnh=127&amp;tbnw=135&amp;prev=/images?q=lite+newspaper&amp;um=1&amp;hl=en&amp;rlz=1T4ADSA_enGB339GB339&amp;tbs=isch:1" TargetMode="External"/><Relationship Id="rId3" Type="http://schemas.openxmlformats.org/officeDocument/2006/relationships/image" Target="../media/image15.jpeg"/><Relationship Id="rId7" Type="http://schemas.openxmlformats.org/officeDocument/2006/relationships/image" Target="../media/image17.jpeg"/><Relationship Id="rId2" Type="http://schemas.openxmlformats.org/officeDocument/2006/relationships/hyperlink" Target="http://images.google.co.uk/imgres?imgurl=http://www.crystalpeakscentre.com/Images/MainImages/WHSmith.jpg&amp;imgrefurl=http://www.crystalpeakscentre.com/Retailer.aspx?Unit_No=6/7&amp;usg=__q6KuateTlSzI-dZrdpeuHUKqPaY=&amp;h=360&amp;w=420&amp;sz=154&amp;hl=en&amp;start=14&amp;um=1&amp;itbs=1&amp;tbnid=mYn3he5uueg4iM:&amp;tbnh=107&amp;tbnw=125&amp;prev=/images?q=whsmith&amp;um=1&amp;hl=en&amp;sa=N&amp;rlz=1T4ADSA_enGB339GB339&amp;tbs=isch:1" TargetMode="External"/><Relationship Id="rId1" Type="http://schemas.openxmlformats.org/officeDocument/2006/relationships/slideLayout" Target="../slideLayouts/slideLayout2.xml"/><Relationship Id="rId6" Type="http://schemas.openxmlformats.org/officeDocument/2006/relationships/hyperlink" Target="http://images.google.co.uk/imgres?imgurl=http://www.editorsweblog.org/metro.jpg&amp;imgrefurl=http://www.editorsweblog.org/newspaper/2008/10/uk_freesheet_metro_annouunces_job_cuts.php&amp;usg=__z-96rnwTjHCss1mx1abZ32KF05w=&amp;h=738&amp;w=662&amp;sz=154&amp;hl=en&amp;start=7&amp;um=1&amp;itbs=1&amp;tbnid=NKwZVC2ZufC4kM:&amp;tbnh=141&amp;tbnw=126&amp;prev=/images?q=metro+newspaper&amp;um=1&amp;hl=en&amp;rlz=1T4ADSA_enGB339GB339&amp;tbs=isch:1" TargetMode="External"/><Relationship Id="rId5" Type="http://schemas.openxmlformats.org/officeDocument/2006/relationships/image" Target="../media/image16.jpeg"/><Relationship Id="rId4" Type="http://schemas.openxmlformats.org/officeDocument/2006/relationships/hyperlink" Target="http://images.google.co.uk/imgres?imgurl=http://stylefish.ie/fishfood/wp-content/uploads/2009/12/tesco.jpg&amp;imgrefurl=http://stylefish.ie/fishfood/2009/12/lingerie-at-tesco/&amp;usg=__q5fP6T0ZeFO7SMUI-7k655XetZM=&amp;h=395&amp;w=800&amp;sz=30&amp;hl=en&amp;start=1&amp;um=1&amp;itbs=1&amp;tbnid=r2i1jQZVoui_WM:&amp;tbnh=71&amp;tbnw=143&amp;prev=/images?q=tesco&amp;um=1&amp;hl=en&amp;rlz=1T4ADSA_enGB339GB339&amp;tbs=isch:1" TargetMode="External"/><Relationship Id="rId9" Type="http://schemas.openxmlformats.org/officeDocument/2006/relationships/image" Target="../media/image18.jpe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images.google.co.uk/imgres?imgurl=http://bizbox.slate.com/blog/google.jpg&amp;imgrefurl=http://bizbox.slate.com/blog/2009/01/index.php&amp;usg=__LK4xTLfd1PdJQ5_FZWySQ7Cnuz8=&amp;h=300&amp;w=425&amp;sz=34&amp;hl=en&amp;start=2&amp;um=1&amp;itbs=1&amp;tbnid=cIGPCF08mCk7nM:&amp;tbnh=89&amp;tbnw=126&amp;prev=/images?q=google&amp;um=1&amp;hl=en&amp;sa=N&amp;rlz=1T4ADSA_enGB339GB339&amp;tbs=isch:1" TargetMode="External"/><Relationship Id="rId7" Type="http://schemas.openxmlformats.org/officeDocument/2006/relationships/hyperlink" Target="http://www.impawards.com/index.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images.google.co.uk/imgres?imgurl=http://upload.wikimedia.org/wikipedia/commons/thumb/b/b7/Wikipedia-logo.svg/600px-Wikipedia-logo.svg.png&amp;imgrefurl=http://commons.wikimedia.org/wiki/File:Wikipedia-logo.svg&amp;usg=__XzBaOASoUTAlfKY1jtAulwLBFtw=&amp;h=600&amp;w=600&amp;sz=247&amp;hl=en&amp;start=1&amp;um=1&amp;itbs=1&amp;tbnid=6_45A2XGJIqSsM:&amp;tbnh=135&amp;tbnw=135&amp;prev=/images?q=wikipedia&amp;um=1&amp;hl=en&amp;rlz=1T4ADSA_enGB339GB339&amp;tbs=isch:1"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uk/imgres?imgurl=http://www.mushon.com/spr09/nmrs/wp-content/uploads/2009/04/imdb-logo.jpg&amp;imgrefurl=http://www.mushon.com/spr09/nmrs/tag/interface/&amp;usg=__L7OAguKd2vCpMn6KdsFO-eNHm2w=&amp;h=329&amp;w=511&amp;sz=21&amp;hl=en&amp;start=1&amp;um=1&amp;itbs=1&amp;tbnid=-Rv3OlTFUeoKDM:&amp;tbnh=84&amp;tbnw=131&amp;prev=/images?q=imdb&amp;um=1&amp;hl=en&amp;sa=N&amp;rlz=1T4ADSA_enGB339GB339&amp;tbs=isch:1"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hyperlink" Target="http://images.google.co.uk/imgres?imgurl=http://www.ep-momentum.eu/Portals/0/icons-logos/youtube-logo.png&amp;imgrefurl=http://www.ep-momentum.eu/&amp;usg=__OKgxdiKH0EF5ruBXZjqukEdiz_4=&amp;h=424&amp;w=640&amp;sz=191&amp;hl=en&amp;start=2&amp;um=1&amp;itbs=1&amp;tbnid=NLKLllaxCevhfM:&amp;tbnh=91&amp;tbnw=137&amp;prev=/images?q=youtube&amp;um=1&amp;hl=en&amp;rlz=1T4ADSA_enGB339GB339&amp;tbs=isch: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Evaluation</a:t>
            </a:r>
            <a:endParaRPr lang="en-GB" dirty="0"/>
          </a:p>
        </p:txBody>
      </p:sp>
      <p:sp>
        <p:nvSpPr>
          <p:cNvPr id="3" name="Subtitle 2"/>
          <p:cNvSpPr>
            <a:spLocks noGrp="1"/>
          </p:cNvSpPr>
          <p:nvPr>
            <p:ph type="subTitle" idx="1"/>
          </p:nvPr>
        </p:nvSpPr>
        <p:spPr/>
        <p:txBody>
          <a:bodyPr/>
          <a:lstStyle/>
          <a:p>
            <a:r>
              <a:rPr lang="en-GB" dirty="0" smtClean="0"/>
              <a:t>By Tobi Bello</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GB" dirty="0" smtClean="0"/>
              <a:t>...</a:t>
            </a:r>
            <a:endParaRPr lang="en-GB" dirty="0"/>
          </a:p>
        </p:txBody>
      </p:sp>
      <p:sp>
        <p:nvSpPr>
          <p:cNvPr id="3" name="Content Placeholder 2"/>
          <p:cNvSpPr>
            <a:spLocks noGrp="1"/>
          </p:cNvSpPr>
          <p:nvPr>
            <p:ph idx="1"/>
          </p:nvPr>
        </p:nvSpPr>
        <p:spPr>
          <a:xfrm>
            <a:off x="457200" y="1071546"/>
            <a:ext cx="8229600" cy="5572164"/>
          </a:xfrm>
        </p:spPr>
        <p:txBody>
          <a:bodyPr>
            <a:normAutofit lnSpcReduction="10000"/>
          </a:bodyPr>
          <a:lstStyle/>
          <a:p>
            <a:pPr>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Sets</a:t>
            </a:r>
            <a:endParaRPr lang="en-GB" sz="1400" dirty="0" smtClean="0">
              <a:latin typeface="+mj-lt"/>
            </a:endParaRPr>
          </a:p>
          <a:p>
            <a:r>
              <a:rPr lang="en-GB" sz="1400" dirty="0" smtClean="0">
                <a:latin typeface="+mj-lt"/>
              </a:rPr>
              <a:t>Conforming to teenage romantic comedy trailers our Film trailer was set in and around the school and sixth form centre.</a:t>
            </a:r>
          </a:p>
          <a:p>
            <a:pPr>
              <a:buFont typeface="Georgia" pitchFamily="18" charset="0"/>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Framing</a:t>
            </a:r>
          </a:p>
          <a:p>
            <a:r>
              <a:rPr lang="en-GB" sz="1400" dirty="0" smtClean="0">
                <a:latin typeface="+mj-lt"/>
              </a:rPr>
              <a:t>We had a lot of two shots  between the male and female as the narrative is based on them</a:t>
            </a:r>
          </a:p>
          <a:p>
            <a:r>
              <a:rPr lang="en-GB" sz="1400" dirty="0" smtClean="0">
                <a:latin typeface="+mj-lt"/>
              </a:rPr>
              <a:t>Group shots of the bullies and ordinary students showing the different social groups.</a:t>
            </a:r>
          </a:p>
          <a:p>
            <a:pPr>
              <a:buFont typeface="Georgia" pitchFamily="18" charset="0"/>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Costume &amp; Make Up</a:t>
            </a:r>
          </a:p>
          <a:p>
            <a:r>
              <a:rPr lang="en-GB" sz="1400" dirty="0" smtClean="0">
                <a:latin typeface="+mj-lt"/>
              </a:rPr>
              <a:t>We have all the students in school uniform conforming to the typical British teenage romantic comedies.</a:t>
            </a:r>
          </a:p>
          <a:p>
            <a:r>
              <a:rPr lang="en-GB" sz="1400" dirty="0" smtClean="0">
                <a:latin typeface="+mj-lt"/>
              </a:rPr>
              <a:t>The popular girl is always the glamorous one and we followed this stereotype</a:t>
            </a:r>
          </a:p>
          <a:p>
            <a:r>
              <a:rPr lang="en-GB" sz="1400" dirty="0" smtClean="0">
                <a:latin typeface="+mj-lt"/>
              </a:rPr>
              <a:t>The nerd always </a:t>
            </a:r>
            <a:r>
              <a:rPr lang="en-GB" sz="1400" dirty="0" smtClean="0">
                <a:effectLst>
                  <a:outerShdw blurRad="38100" dist="38100" dir="2700000" algn="tl">
                    <a:srgbClr val="000000">
                      <a:alpha val="43137"/>
                    </a:srgbClr>
                  </a:outerShdw>
                </a:effectLst>
                <a:latin typeface="+mj-lt"/>
              </a:rPr>
              <a:t>have</a:t>
            </a:r>
            <a:r>
              <a:rPr lang="en-GB" sz="1400" dirty="0" smtClean="0">
                <a:latin typeface="+mj-lt"/>
              </a:rPr>
              <a:t> the big glasses with the plaster on the side also they have no dress sense as well which separates them from all the popular kids.</a:t>
            </a:r>
          </a:p>
          <a:p>
            <a:pPr>
              <a:buFont typeface="Georgia" pitchFamily="18" charset="0"/>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Non-Diagetic Sound</a:t>
            </a:r>
          </a:p>
          <a:p>
            <a:r>
              <a:rPr lang="en-GB" sz="1400" dirty="0" smtClean="0">
                <a:latin typeface="+mj-lt"/>
              </a:rPr>
              <a:t>Instead of using the traditional male deep voice for the voiceover we decided to challenge this convention by using the female character’s voice instead as she being telling the story of her encounter with the nerd.</a:t>
            </a:r>
          </a:p>
          <a:p>
            <a:pPr>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Main Characters</a:t>
            </a:r>
          </a:p>
          <a:p>
            <a:r>
              <a:rPr lang="en-GB" sz="1400" dirty="0" smtClean="0"/>
              <a:t>The main character, the nerd is a Black British male this is a subversion of the genre as the males in this genre are traditionally from the white American background however we did this on purpose he represents the East London of today as we now live in a multicultural society.</a:t>
            </a:r>
          </a:p>
          <a:p>
            <a:r>
              <a:rPr lang="en-GB" sz="1400" dirty="0" smtClean="0"/>
              <a:t>The Female in the movie conforms to traditional teenage romantic comedy conventions as she plays the role of the popular glamorous white girl that every guy wants.</a:t>
            </a:r>
          </a:p>
          <a:p>
            <a:pPr>
              <a:buNone/>
            </a:pPr>
            <a:endParaRPr lang="en-GB" sz="1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ndParaRP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GB" sz="2400" dirty="0" smtClean="0"/>
              <a:t>Screenshots from the Film trailer</a:t>
            </a:r>
            <a:endParaRPr lang="en-GB" sz="2400" dirty="0"/>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cstate="print"/>
          <a:srcRect l="20315" t="38086" r="45095" b="26757"/>
          <a:stretch>
            <a:fillRect/>
          </a:stretch>
        </p:blipFill>
        <p:spPr bwMode="auto">
          <a:xfrm>
            <a:off x="214282" y="1214422"/>
            <a:ext cx="2928958" cy="1928826"/>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lum bright="10000"/>
          </a:blip>
          <a:srcRect l="20351" t="48047" r="45059" b="16797"/>
          <a:stretch>
            <a:fillRect/>
          </a:stretch>
        </p:blipFill>
        <p:spPr bwMode="auto">
          <a:xfrm>
            <a:off x="5143504" y="1214422"/>
            <a:ext cx="3500462" cy="2000264"/>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l="20351" t="48047" r="45059" b="16797"/>
          <a:stretch>
            <a:fillRect/>
          </a:stretch>
        </p:blipFill>
        <p:spPr bwMode="auto">
          <a:xfrm>
            <a:off x="1643042" y="3571876"/>
            <a:ext cx="4500594" cy="257176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US" sz="2400" dirty="0" smtClean="0"/>
              <a:t>What have you learned from your audience feedback?</a:t>
            </a:r>
            <a:endParaRPr lang="en-GB" sz="2400" dirty="0"/>
          </a:p>
        </p:txBody>
      </p:sp>
      <p:pic>
        <p:nvPicPr>
          <p:cNvPr id="6145" name="Picture 1"/>
          <p:cNvPicPr>
            <a:picLocks noGrp="1" noChangeAspect="1" noChangeArrowheads="1"/>
          </p:cNvPicPr>
          <p:nvPr>
            <p:ph idx="1"/>
          </p:nvPr>
        </p:nvPicPr>
        <p:blipFill>
          <a:blip r:embed="rId2" cstate="print"/>
          <a:srcRect l="22549" t="19385" r="23464" b="7378"/>
          <a:stretch>
            <a:fillRect/>
          </a:stretch>
        </p:blipFill>
        <p:spPr bwMode="auto">
          <a:xfrm>
            <a:off x="357158" y="2000240"/>
            <a:ext cx="3286148" cy="4643470"/>
          </a:xfrm>
          <a:prstGeom prst="rect">
            <a:avLst/>
          </a:prstGeom>
          <a:noFill/>
          <a:ln w="9525">
            <a:noFill/>
            <a:miter lim="800000"/>
            <a:headEnd/>
            <a:tailEnd/>
          </a:ln>
        </p:spPr>
      </p:pic>
      <p:sp>
        <p:nvSpPr>
          <p:cNvPr id="5" name="TextBox 4"/>
          <p:cNvSpPr txBox="1"/>
          <p:nvPr/>
        </p:nvSpPr>
        <p:spPr>
          <a:xfrm>
            <a:off x="3857620" y="2071678"/>
            <a:ext cx="4857784" cy="3970318"/>
          </a:xfrm>
          <a:prstGeom prst="rect">
            <a:avLst/>
          </a:prstGeom>
          <a:noFill/>
        </p:spPr>
        <p:txBody>
          <a:bodyPr wrap="square" rtlCol="0">
            <a:spAutoFit/>
          </a:bodyPr>
          <a:lstStyle/>
          <a:p>
            <a:r>
              <a:rPr lang="en-GB" dirty="0" smtClean="0">
                <a:latin typeface="+mj-lt"/>
              </a:rPr>
              <a:t>The feedback I got back from the respondents was what I expected as I found out that what people expected to see in the film posters and film magazines was either a shot of the main character who is in love or a two shot of the potential new couple and in film trailers they expected to see two teenagers embarking on love  with some elements of an affair with some comedy moments linked with it. Furthermore I found out that males are more reluctant to go see a teenage romantic comedy than females are. 99% of my respondents said that film trailers encourage people to go and see a film as the trailer is there to attract possible audiences.</a:t>
            </a:r>
            <a:endParaRPr lang="en-GB" dirty="0">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1143000"/>
          </a:xfrm>
        </p:spPr>
        <p:txBody>
          <a:bodyPr>
            <a:normAutofit fontScale="90000"/>
          </a:bodyPr>
          <a:lstStyle/>
          <a:p>
            <a:r>
              <a:rPr lang="en-US" dirty="0" smtClean="0"/>
              <a:t/>
            </a:r>
            <a:br>
              <a:rPr lang="en-US" dirty="0" smtClean="0"/>
            </a:br>
            <a:r>
              <a:rPr lang="en-US" sz="2700" dirty="0" smtClean="0"/>
              <a:t>Technical/Constructional Issues</a:t>
            </a:r>
            <a:endParaRPr lang="en-GB" sz="2700" dirty="0"/>
          </a:p>
        </p:txBody>
      </p:sp>
      <p:sp>
        <p:nvSpPr>
          <p:cNvPr id="3" name="Content Placeholder 2"/>
          <p:cNvSpPr>
            <a:spLocks noGrp="1"/>
          </p:cNvSpPr>
          <p:nvPr>
            <p:ph idx="1"/>
          </p:nvPr>
        </p:nvSpPr>
        <p:spPr/>
        <p:txBody>
          <a:bodyPr>
            <a:normAutofit/>
          </a:bodyPr>
          <a:lstStyle/>
          <a:p>
            <a:r>
              <a:rPr lang="en-GB" sz="1800" dirty="0" smtClean="0">
                <a:latin typeface="+mj-lt"/>
              </a:rPr>
              <a:t>Having learnt how to use Adobe Photoshop during my time studying graphics at GCSE I had no problems in making my product on Photoshop. Doing my magazine and poster on photoshop made my products look professional.</a:t>
            </a:r>
          </a:p>
          <a:p>
            <a:r>
              <a:rPr lang="en-US" sz="1800" dirty="0" smtClean="0">
                <a:latin typeface="+mj-lt"/>
              </a:rPr>
              <a:t>I used Adobe Premiere produce a film trailer it was  a software I was not at all familiar with in fact it was the first time I have ever used the software. However I managed to get a hand of it the more I used the software.</a:t>
            </a:r>
          </a:p>
          <a:p>
            <a:r>
              <a:rPr lang="en-US" sz="1800" dirty="0" smtClean="0">
                <a:latin typeface="+mj-lt"/>
              </a:rPr>
              <a:t>Getting our cast together at times was difficult as they all had other things to do but we managed use their time well and got what we needed from them.</a:t>
            </a:r>
          </a:p>
          <a:p>
            <a:r>
              <a:rPr lang="en-US" sz="1800" dirty="0" smtClean="0">
                <a:latin typeface="+mj-lt"/>
              </a:rPr>
              <a:t>Getting the video camera at times was also difficult as it was given to us by the school and since there was limited cameras we had to return them so other groups could use them. </a:t>
            </a:r>
            <a:endParaRPr lang="en-GB" sz="1800" dirty="0" smtClean="0">
              <a:latin typeface="+mj-lt"/>
            </a:endParaRP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GB" sz="2400" dirty="0" smtClean="0"/>
              <a:t>Institutions</a:t>
            </a:r>
            <a:endParaRPr lang="en-GB" sz="2400" dirty="0"/>
          </a:p>
        </p:txBody>
      </p:sp>
      <p:sp>
        <p:nvSpPr>
          <p:cNvPr id="3" name="Content Placeholder 2"/>
          <p:cNvSpPr>
            <a:spLocks noGrp="1"/>
          </p:cNvSpPr>
          <p:nvPr>
            <p:ph idx="1"/>
          </p:nvPr>
        </p:nvSpPr>
        <p:spPr>
          <a:xfrm>
            <a:off x="500034" y="1714488"/>
            <a:ext cx="8229600" cy="4389120"/>
          </a:xfrm>
        </p:spPr>
        <p:txBody>
          <a:bodyPr/>
          <a:lstStyle/>
          <a:p>
            <a:r>
              <a:rPr lang="en-GB" dirty="0" smtClean="0"/>
              <a:t>My film magazine will be distributed in the newsagents and big brand names such as WHSmith and Tesco. </a:t>
            </a:r>
          </a:p>
          <a:p>
            <a:r>
              <a:rPr lang="en-GB" dirty="0" smtClean="0"/>
              <a:t>My poster can be seen in cinemas, billboards, newspapers such as the Metro and Lite, and could also be seen possibly in magazines.</a:t>
            </a:r>
          </a:p>
          <a:p>
            <a:r>
              <a:rPr lang="en-GB" dirty="0" smtClean="0"/>
              <a:t>Film trailer can be see in cinemas, television and the internet through viral marketing.</a:t>
            </a:r>
            <a:endParaRPr lang="en-GB" dirty="0"/>
          </a:p>
        </p:txBody>
      </p:sp>
      <p:pic>
        <p:nvPicPr>
          <p:cNvPr id="30722" name="Picture 2" descr="http://t3.gstatic.com/images?q=tbn:mYn3he5uueg4iM:http://www.crystalpeakscentre.com/Images/MainImages/WHSmith.jpg">
            <a:hlinkClick r:id="rId2"/>
          </p:cNvPr>
          <p:cNvPicPr>
            <a:picLocks noChangeAspect="1" noChangeArrowheads="1"/>
          </p:cNvPicPr>
          <p:nvPr/>
        </p:nvPicPr>
        <p:blipFill>
          <a:blip r:embed="rId3" cstate="print"/>
          <a:srcRect/>
          <a:stretch>
            <a:fillRect/>
          </a:stretch>
        </p:blipFill>
        <p:spPr bwMode="auto">
          <a:xfrm>
            <a:off x="6929454" y="5429264"/>
            <a:ext cx="1190625" cy="1019176"/>
          </a:xfrm>
          <a:prstGeom prst="rect">
            <a:avLst/>
          </a:prstGeom>
          <a:noFill/>
        </p:spPr>
      </p:pic>
      <p:pic>
        <p:nvPicPr>
          <p:cNvPr id="30724" name="Picture 4" descr="http://t1.gstatic.com/images?q=tbn:r2i1jQZVoui_WM:http://stylefish.ie/fishfood/wp-content/uploads/2009/12/tesco.jpg">
            <a:hlinkClick r:id="rId4"/>
          </p:cNvPr>
          <p:cNvPicPr>
            <a:picLocks noChangeAspect="1" noChangeArrowheads="1"/>
          </p:cNvPicPr>
          <p:nvPr/>
        </p:nvPicPr>
        <p:blipFill>
          <a:blip r:embed="rId5" cstate="print"/>
          <a:srcRect/>
          <a:stretch>
            <a:fillRect/>
          </a:stretch>
        </p:blipFill>
        <p:spPr bwMode="auto">
          <a:xfrm>
            <a:off x="4714876" y="5500702"/>
            <a:ext cx="1362075" cy="676276"/>
          </a:xfrm>
          <a:prstGeom prst="rect">
            <a:avLst/>
          </a:prstGeom>
          <a:noFill/>
        </p:spPr>
      </p:pic>
      <p:pic>
        <p:nvPicPr>
          <p:cNvPr id="30726" name="Picture 6" descr="http://t1.gstatic.com/images?q=tbn:NKwZVC2ZufC4kM:http://www.editorsweblog.org/metro.jpg">
            <a:hlinkClick r:id="rId6"/>
          </p:cNvPr>
          <p:cNvPicPr>
            <a:picLocks noChangeAspect="1" noChangeArrowheads="1"/>
          </p:cNvPicPr>
          <p:nvPr/>
        </p:nvPicPr>
        <p:blipFill>
          <a:blip r:embed="rId7" cstate="print"/>
          <a:srcRect/>
          <a:stretch>
            <a:fillRect/>
          </a:stretch>
        </p:blipFill>
        <p:spPr bwMode="auto">
          <a:xfrm>
            <a:off x="3143240" y="5143512"/>
            <a:ext cx="1200150" cy="1343026"/>
          </a:xfrm>
          <a:prstGeom prst="rect">
            <a:avLst/>
          </a:prstGeom>
          <a:noFill/>
        </p:spPr>
      </p:pic>
      <p:pic>
        <p:nvPicPr>
          <p:cNvPr id="30728" name="Picture 8" descr="http://t1.gstatic.com/images?q=tbn:_m1pPMmP_HijtM:http://cache1.asset-cache.net/xc/71747253.jpg%3Fv%3D1%26c%3DIWSAsset%26k%3D2%26d%3D77BFBA49EF878921F7C3FC3F69D929FD4ABB8210373E8554AC6B3473188547B82D8A3DABB865654DB01E70F2B3269972">
            <a:hlinkClick r:id="rId8"/>
          </p:cNvPr>
          <p:cNvPicPr>
            <a:picLocks noChangeAspect="1" noChangeArrowheads="1"/>
          </p:cNvPicPr>
          <p:nvPr/>
        </p:nvPicPr>
        <p:blipFill>
          <a:blip r:embed="rId9" cstate="print"/>
          <a:srcRect/>
          <a:stretch>
            <a:fillRect/>
          </a:stretch>
        </p:blipFill>
        <p:spPr bwMode="auto">
          <a:xfrm>
            <a:off x="1142976" y="5143512"/>
            <a:ext cx="1285875" cy="12096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143000"/>
          </a:xfrm>
        </p:spPr>
        <p:txBody>
          <a:bodyPr>
            <a:normAutofit fontScale="90000"/>
          </a:bodyPr>
          <a:lstStyle/>
          <a:p>
            <a:r>
              <a:rPr lang="en-US" dirty="0" smtClean="0"/>
              <a:t/>
            </a:r>
            <a:br>
              <a:rPr lang="en-US" dirty="0" smtClean="0"/>
            </a:br>
            <a:r>
              <a:rPr lang="en-US" sz="2700" dirty="0" smtClean="0"/>
              <a:t>How did you use media technologies in the construction and research, planning and evaluation stages?</a:t>
            </a:r>
            <a:endParaRPr lang="en-GB" sz="2700" dirty="0"/>
          </a:p>
        </p:txBody>
      </p:sp>
      <p:sp>
        <p:nvSpPr>
          <p:cNvPr id="3" name="Content Placeholder 2"/>
          <p:cNvSpPr>
            <a:spLocks noGrp="1"/>
          </p:cNvSpPr>
          <p:nvPr>
            <p:ph idx="1"/>
          </p:nvPr>
        </p:nvSpPr>
        <p:spPr/>
        <p:txBody>
          <a:bodyPr/>
          <a:lstStyle/>
          <a:p>
            <a:r>
              <a:rPr lang="en-US" sz="1600" dirty="0" smtClean="0">
                <a:latin typeface="+mj-lt"/>
              </a:rPr>
              <a:t>I used media technologies in the construction of my media final product, as I decided to do a lot of research on the chosen film genre for my trailer by going on websites like Wikipedia and Google.</a:t>
            </a:r>
          </a:p>
          <a:p>
            <a:r>
              <a:rPr lang="en-US" sz="1600" dirty="0" smtClean="0">
                <a:latin typeface="+mj-lt"/>
              </a:rPr>
              <a:t> By looking at examples of film magazines and teenage romantic comedy posters on impawards.com I was then able to come up with ideas and planning for my final product. </a:t>
            </a:r>
          </a:p>
          <a:p>
            <a:r>
              <a:rPr lang="en-US" sz="1600" dirty="0" smtClean="0">
                <a:latin typeface="+mj-lt"/>
              </a:rPr>
              <a:t>There was three main task I had to complete which consisted of my film magazine, film poster and film trailer.</a:t>
            </a:r>
          </a:p>
          <a:p>
            <a:r>
              <a:rPr lang="en-US" sz="1600" dirty="0" smtClean="0">
                <a:latin typeface="+mj-lt"/>
              </a:rPr>
              <a:t>I used Adobe Photoshop as the software for me to create my film magazine  and film poster as I had used Microsoft Publisher in the past but felt Photoshop added more quality to my media products as well as giving it a more professional look.</a:t>
            </a:r>
          </a:p>
          <a:p>
            <a:r>
              <a:rPr lang="en-US" sz="1600" dirty="0" smtClean="0">
                <a:latin typeface="+mj-lt"/>
              </a:rPr>
              <a:t>Also my group and I used Adobe Premiere for the construction of the film trailer it was  a software we were all not familiar with but I managed to get a hand of it the more my group used the software.</a:t>
            </a:r>
          </a:p>
          <a:p>
            <a:endParaRPr lang="en-US" sz="1800" dirty="0" smtClean="0">
              <a:latin typeface="+mj-lt"/>
            </a:endParaRPr>
          </a:p>
          <a:p>
            <a:endParaRPr lang="en-GB" dirty="0"/>
          </a:p>
        </p:txBody>
      </p:sp>
      <p:pic>
        <p:nvPicPr>
          <p:cNvPr id="9218" name="Picture 2" descr="http://t3.gstatic.com/images?q=tbn:cIGPCF08mCk7nM:http://bizbox.slate.com/blog/google.jpg">
            <a:hlinkClick r:id="rId3"/>
          </p:cNvPr>
          <p:cNvPicPr>
            <a:picLocks noChangeAspect="1" noChangeArrowheads="1"/>
          </p:cNvPicPr>
          <p:nvPr/>
        </p:nvPicPr>
        <p:blipFill>
          <a:blip r:embed="rId4" cstate="print"/>
          <a:srcRect/>
          <a:stretch>
            <a:fillRect/>
          </a:stretch>
        </p:blipFill>
        <p:spPr bwMode="auto">
          <a:xfrm>
            <a:off x="214282" y="6010275"/>
            <a:ext cx="1200150" cy="847725"/>
          </a:xfrm>
          <a:prstGeom prst="rect">
            <a:avLst/>
          </a:prstGeom>
          <a:noFill/>
        </p:spPr>
      </p:pic>
      <p:pic>
        <p:nvPicPr>
          <p:cNvPr id="9220" name="Picture 4" descr="http://t1.gstatic.com/images?q=tbn:6_45A2XGJIqSsM:http://upload.wikimedia.org/wikipedia/commons/thumb/b/b7/Wikipedia-logo.svg/600px-Wikipedia-logo.svg.png">
            <a:hlinkClick r:id="rId5"/>
          </p:cNvPr>
          <p:cNvPicPr>
            <a:picLocks noChangeAspect="1" noChangeArrowheads="1"/>
          </p:cNvPicPr>
          <p:nvPr/>
        </p:nvPicPr>
        <p:blipFill>
          <a:blip r:embed="rId6" cstate="print"/>
          <a:srcRect/>
          <a:stretch>
            <a:fillRect/>
          </a:stretch>
        </p:blipFill>
        <p:spPr bwMode="auto">
          <a:xfrm>
            <a:off x="3571868" y="5572124"/>
            <a:ext cx="1285875" cy="1285876"/>
          </a:xfrm>
          <a:prstGeom prst="rect">
            <a:avLst/>
          </a:prstGeom>
          <a:noFill/>
        </p:spPr>
      </p:pic>
      <p:pic>
        <p:nvPicPr>
          <p:cNvPr id="9222" name="Picture 6" descr="IMP Awards">
            <a:hlinkClick r:id="rId7"/>
          </p:cNvPr>
          <p:cNvPicPr>
            <a:picLocks noChangeAspect="1" noChangeArrowheads="1"/>
          </p:cNvPicPr>
          <p:nvPr/>
        </p:nvPicPr>
        <p:blipFill>
          <a:blip r:embed="rId8" cstate="print"/>
          <a:srcRect/>
          <a:stretch>
            <a:fillRect/>
          </a:stretch>
        </p:blipFill>
        <p:spPr bwMode="auto">
          <a:xfrm>
            <a:off x="7105650" y="5715016"/>
            <a:ext cx="2038350" cy="9525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GB" sz="2400" dirty="0" smtClean="0"/>
              <a:t>Film Magazines</a:t>
            </a:r>
            <a:endParaRPr lang="en-GB" sz="2400" dirty="0"/>
          </a:p>
        </p:txBody>
      </p:sp>
      <p:sp>
        <p:nvSpPr>
          <p:cNvPr id="3" name="Content Placeholder 2"/>
          <p:cNvSpPr>
            <a:spLocks noGrp="1"/>
          </p:cNvSpPr>
          <p:nvPr>
            <p:ph idx="1"/>
          </p:nvPr>
        </p:nvSpPr>
        <p:spPr/>
        <p:txBody>
          <a:bodyPr/>
          <a:lstStyle/>
          <a:p>
            <a:endParaRPr lang="en-GB" dirty="0"/>
          </a:p>
        </p:txBody>
      </p:sp>
      <p:pic>
        <p:nvPicPr>
          <p:cNvPr id="4" name="Picture 8" descr="http://files.list.co.uk/images/2009/11/17/filmamgazines-LST068177.jpg"/>
          <p:cNvPicPr>
            <a:picLocks noChangeAspect="1" noChangeArrowheads="1"/>
          </p:cNvPicPr>
          <p:nvPr/>
        </p:nvPicPr>
        <p:blipFill>
          <a:blip r:embed="rId2" cstate="print"/>
          <a:srcRect/>
          <a:stretch>
            <a:fillRect/>
          </a:stretch>
        </p:blipFill>
        <p:spPr bwMode="auto">
          <a:xfrm>
            <a:off x="357158" y="1243749"/>
            <a:ext cx="8786842" cy="525708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normAutofit/>
          </a:bodyPr>
          <a:lstStyle/>
          <a:p>
            <a:r>
              <a:rPr lang="en-GB" sz="2400" dirty="0" smtClean="0"/>
              <a:t>Generic Film Magazine Conventions</a:t>
            </a:r>
            <a:endParaRPr lang="en-GB" sz="2400" dirty="0"/>
          </a:p>
        </p:txBody>
      </p:sp>
      <p:sp>
        <p:nvSpPr>
          <p:cNvPr id="3" name="Content Placeholder 2"/>
          <p:cNvSpPr>
            <a:spLocks noGrp="1"/>
          </p:cNvSpPr>
          <p:nvPr>
            <p:ph idx="1"/>
          </p:nvPr>
        </p:nvSpPr>
        <p:spPr>
          <a:xfrm>
            <a:off x="457200" y="1935480"/>
            <a:ext cx="8229600" cy="4922520"/>
          </a:xfrm>
        </p:spPr>
        <p:txBody>
          <a:bodyPr>
            <a:normAutofit/>
          </a:bodyPr>
          <a:lstStyle/>
          <a:p>
            <a:r>
              <a:rPr lang="en-GB" sz="2000" dirty="0" smtClean="0"/>
              <a:t>Feature Articles</a:t>
            </a:r>
          </a:p>
          <a:p>
            <a:r>
              <a:rPr lang="en-GB" sz="2000" dirty="0" smtClean="0"/>
              <a:t>Interviews</a:t>
            </a:r>
          </a:p>
          <a:p>
            <a:r>
              <a:rPr lang="en-GB" sz="2000" dirty="0" smtClean="0"/>
              <a:t>Latest News</a:t>
            </a:r>
          </a:p>
          <a:p>
            <a:r>
              <a:rPr lang="en-GB" sz="2000" dirty="0" smtClean="0"/>
              <a:t>Reviews of cinema, DVD and soundtrack releases</a:t>
            </a:r>
          </a:p>
          <a:p>
            <a:r>
              <a:rPr lang="en-GB" sz="2000" dirty="0" smtClean="0"/>
              <a:t>Contents Page</a:t>
            </a:r>
          </a:p>
          <a:p>
            <a:r>
              <a:rPr lang="en-GB" sz="2000" dirty="0" smtClean="0"/>
              <a:t>Advertisement </a:t>
            </a:r>
          </a:p>
          <a:p>
            <a:endParaRPr lang="en-GB" sz="2000" dirty="0" smtClean="0"/>
          </a:p>
          <a:p>
            <a:r>
              <a:rPr lang="en-GB" sz="2000" dirty="0" smtClean="0"/>
              <a:t>Main Image</a:t>
            </a:r>
          </a:p>
          <a:p>
            <a:r>
              <a:rPr lang="en-GB" sz="2000" dirty="0" smtClean="0"/>
              <a:t>Masthead</a:t>
            </a:r>
          </a:p>
          <a:p>
            <a:r>
              <a:rPr lang="en-GB" sz="2000" dirty="0" smtClean="0"/>
              <a:t>Sell Lines</a:t>
            </a:r>
          </a:p>
          <a:p>
            <a:r>
              <a:rPr lang="en-GB" sz="2000" dirty="0" smtClean="0"/>
              <a:t>Competition and Adverts</a:t>
            </a:r>
          </a:p>
          <a:p>
            <a:r>
              <a:rPr lang="en-GB" sz="2000" dirty="0" smtClean="0"/>
              <a:t>Contents Page</a:t>
            </a:r>
          </a:p>
          <a:p>
            <a:r>
              <a:rPr lang="en-GB" sz="2000" dirty="0" smtClean="0"/>
              <a:t>Feature Articles</a:t>
            </a:r>
          </a:p>
          <a:p>
            <a:endParaRPr lang="en-GB" sz="2000" dirty="0" smtClean="0"/>
          </a:p>
          <a:p>
            <a:endParaRPr lang="en-GB" sz="2000" dirty="0" smtClean="0"/>
          </a:p>
          <a:p>
            <a:pPr>
              <a:buNone/>
            </a:pPr>
            <a:endParaRPr lang="en-GB" sz="2000" dirty="0" smtClean="0"/>
          </a:p>
          <a:p>
            <a:endParaRPr lang="en-GB" sz="2000" dirty="0" smtClean="0"/>
          </a:p>
          <a:p>
            <a:endParaRPr lang="en-GB" sz="2000" dirty="0" smtClean="0"/>
          </a:p>
          <a:p>
            <a:pPr>
              <a:buNone/>
            </a:pPr>
            <a:endParaRPr lang="en-GB" sz="2000" dirty="0"/>
          </a:p>
        </p:txBody>
      </p:sp>
      <p:sp>
        <p:nvSpPr>
          <p:cNvPr id="4" name="TextBox 3"/>
          <p:cNvSpPr txBox="1"/>
          <p:nvPr/>
        </p:nvSpPr>
        <p:spPr>
          <a:xfrm>
            <a:off x="500034" y="4000504"/>
            <a:ext cx="8001056" cy="523220"/>
          </a:xfrm>
          <a:prstGeom prst="rect">
            <a:avLst/>
          </a:prstGeom>
          <a:noFill/>
        </p:spPr>
        <p:txBody>
          <a:bodyPr wrap="square" rtlCol="0">
            <a:spAutoFit/>
          </a:bodyPr>
          <a:lstStyle/>
          <a:p>
            <a:r>
              <a:rPr lang="en-GB" sz="2800" b="1" u="sng"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Formal Conventions</a:t>
            </a:r>
            <a:endParaRPr lang="en-GB" sz="2800" b="1" u="sng"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0"/>
            <a:ext cx="8229600" cy="1143000"/>
          </a:xfrm>
        </p:spPr>
        <p:txBody>
          <a:bodyPr>
            <a:normAutofit/>
          </a:bodyPr>
          <a:lstStyle/>
          <a:p>
            <a:r>
              <a:rPr lang="en-GB" sz="2400" dirty="0" smtClean="0"/>
              <a:t>Forms and Conventions(my film magazine)</a:t>
            </a:r>
            <a:endParaRPr lang="en-GB" sz="2400" dirty="0"/>
          </a:p>
        </p:txBody>
      </p:sp>
      <p:pic>
        <p:nvPicPr>
          <p:cNvPr id="4" name="Picture 2" descr="Tobi's_film_magazine_first_draft1_edited-2.jpg"/>
          <p:cNvPicPr>
            <a:picLocks noGrp="1" noChangeAspect="1" noChangeArrowheads="1"/>
          </p:cNvPicPr>
          <p:nvPr>
            <p:ph idx="1"/>
          </p:nvPr>
        </p:nvPicPr>
        <p:blipFill>
          <a:blip r:embed="rId2" cstate="print"/>
          <a:srcRect/>
          <a:stretch>
            <a:fillRect/>
          </a:stretch>
        </p:blipFill>
        <p:spPr bwMode="auto">
          <a:xfrm>
            <a:off x="500034" y="1142984"/>
            <a:ext cx="2777317" cy="4389437"/>
          </a:xfrm>
          <a:prstGeom prst="rect">
            <a:avLst/>
          </a:prstGeom>
          <a:noFill/>
        </p:spPr>
      </p:pic>
      <p:sp>
        <p:nvSpPr>
          <p:cNvPr id="6" name="TextBox 5"/>
          <p:cNvSpPr txBox="1"/>
          <p:nvPr/>
        </p:nvSpPr>
        <p:spPr>
          <a:xfrm>
            <a:off x="3428992" y="1285860"/>
            <a:ext cx="1285884" cy="369332"/>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u="sng"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Model</a:t>
            </a:r>
            <a:endParaRPr lang="en-GB" b="1" u="sng"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TextBox 6"/>
          <p:cNvSpPr txBox="1"/>
          <p:nvPr/>
        </p:nvSpPr>
        <p:spPr>
          <a:xfrm>
            <a:off x="3357554" y="1500174"/>
            <a:ext cx="5786446" cy="2954655"/>
          </a:xfrm>
          <a:prstGeom prst="rect">
            <a:avLst/>
          </a:prstGeom>
          <a:noFill/>
        </p:spPr>
        <p:txBody>
          <a:bodyPr wrap="square" rtlCol="0">
            <a:spAutoFit/>
          </a:bodyPr>
          <a:lstStyle/>
          <a:p>
            <a:pPr>
              <a:buFont typeface="Arial" pitchFamily="34" charset="0"/>
              <a:buChar char="•"/>
            </a:pPr>
            <a:r>
              <a:rPr lang="en-GB" dirty="0" smtClean="0"/>
              <a:t> </a:t>
            </a:r>
            <a:r>
              <a:rPr lang="en-GB" sz="1400" dirty="0" smtClean="0"/>
              <a:t>Model on the front cover is  in the feature article therefore he is the main focus of the magazine. This conforms to the conventions of all mainstream magazines as they have the artist/actor/model on the front cover if  the feature article is on them.</a:t>
            </a:r>
          </a:p>
          <a:p>
            <a:pPr>
              <a:buFont typeface="Arial" pitchFamily="34" charset="0"/>
              <a:buChar char="•"/>
            </a:pPr>
            <a:r>
              <a:rPr lang="en-GB" sz="1400" dirty="0" smtClean="0"/>
              <a:t> Model looks into the camera, having direct contact with the intended target audience again conforming to a convention of film magazines.</a:t>
            </a:r>
          </a:p>
          <a:p>
            <a:pPr>
              <a:buFont typeface="Arial" pitchFamily="34" charset="0"/>
              <a:buChar char="•"/>
            </a:pPr>
            <a:r>
              <a:rPr lang="en-GB" sz="1400" dirty="0" smtClean="0"/>
              <a:t>Conventional medium close up of the model</a:t>
            </a:r>
          </a:p>
          <a:p>
            <a:pPr>
              <a:buFont typeface="Arial" pitchFamily="34" charset="0"/>
              <a:buChar char="•"/>
            </a:pPr>
            <a:r>
              <a:rPr lang="en-GB" sz="1400" dirty="0" smtClean="0"/>
              <a:t>Model imposing the master  head this conventionally used by magazines.</a:t>
            </a:r>
          </a:p>
          <a:p>
            <a:pPr>
              <a:buFont typeface="Arial" pitchFamily="34" charset="0"/>
              <a:buChar char="•"/>
            </a:pPr>
            <a:r>
              <a:rPr lang="en-GB" sz="1400" dirty="0" smtClean="0"/>
              <a:t>However model his smiling a little and this subverts codes of film magazines  as they have models on front covers who do not show no facial expressions or emotions.</a:t>
            </a:r>
          </a:p>
          <a:p>
            <a:pPr>
              <a:buFont typeface="Arial" pitchFamily="34" charset="0"/>
              <a:buChar char="•"/>
            </a:pPr>
            <a:endParaRPr lang="en-GB" sz="1400" dirty="0" smtClean="0"/>
          </a:p>
        </p:txBody>
      </p:sp>
      <p:sp>
        <p:nvSpPr>
          <p:cNvPr id="8" name="TextBox 7"/>
          <p:cNvSpPr txBox="1"/>
          <p:nvPr/>
        </p:nvSpPr>
        <p:spPr>
          <a:xfrm>
            <a:off x="3428992" y="4143380"/>
            <a:ext cx="1421928" cy="369332"/>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u="sng"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Sell lines</a:t>
            </a:r>
            <a:endParaRPr lang="en-GB" b="1" u="sng"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TextBox 8"/>
          <p:cNvSpPr txBox="1"/>
          <p:nvPr/>
        </p:nvSpPr>
        <p:spPr>
          <a:xfrm>
            <a:off x="3357554" y="4429132"/>
            <a:ext cx="5572132" cy="738664"/>
          </a:xfrm>
          <a:prstGeom prst="rect">
            <a:avLst/>
          </a:prstGeom>
          <a:noFill/>
        </p:spPr>
        <p:txBody>
          <a:bodyPr wrap="square" rtlCol="0">
            <a:spAutoFit/>
          </a:bodyPr>
          <a:lstStyle/>
          <a:p>
            <a:pPr>
              <a:buFont typeface="Arial" pitchFamily="34" charset="0"/>
              <a:buChar char="•"/>
            </a:pPr>
            <a:r>
              <a:rPr lang="en-GB" sz="1400" dirty="0" smtClean="0"/>
              <a:t>A convention where it informs the reader what other features they are in the magazine.</a:t>
            </a:r>
          </a:p>
          <a:p>
            <a:pPr>
              <a:buFont typeface="Arial" pitchFamily="34" charset="0"/>
              <a:buChar char="•"/>
            </a:pPr>
            <a:r>
              <a:rPr lang="en-GB" sz="1400" dirty="0" smtClean="0"/>
              <a:t>Competitions and prizes</a:t>
            </a:r>
            <a:endParaRPr lang="en-GB" sz="1400" dirty="0"/>
          </a:p>
        </p:txBody>
      </p:sp>
      <p:sp>
        <p:nvSpPr>
          <p:cNvPr id="10" name="TextBox 9"/>
          <p:cNvSpPr txBox="1"/>
          <p:nvPr/>
        </p:nvSpPr>
        <p:spPr>
          <a:xfrm>
            <a:off x="3428992" y="5143512"/>
            <a:ext cx="1880002" cy="369332"/>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u="sng"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Master/head</a:t>
            </a:r>
            <a:endParaRPr lang="en-GB" b="1" u="sng"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TextBox 10"/>
          <p:cNvSpPr txBox="1"/>
          <p:nvPr/>
        </p:nvSpPr>
        <p:spPr>
          <a:xfrm>
            <a:off x="3357554" y="5500702"/>
            <a:ext cx="5572132" cy="954107"/>
          </a:xfrm>
          <a:prstGeom prst="rect">
            <a:avLst/>
          </a:prstGeom>
          <a:noFill/>
        </p:spPr>
        <p:txBody>
          <a:bodyPr wrap="square" rtlCol="0">
            <a:spAutoFit/>
          </a:bodyPr>
          <a:lstStyle/>
          <a:p>
            <a:pPr>
              <a:buFont typeface="Arial" pitchFamily="34" charset="0"/>
              <a:buChar char="•"/>
            </a:pPr>
            <a:r>
              <a:rPr lang="en-GB" sz="1400" dirty="0" smtClean="0"/>
              <a:t>The master head bigger than every other text on the front cover and it is the most prominent and enticing font on the front cover which attracts readers.</a:t>
            </a:r>
          </a:p>
          <a:p>
            <a:pPr>
              <a:buFont typeface="Arial" pitchFamily="34" charset="0"/>
              <a:buChar char="•"/>
            </a:pPr>
            <a:endParaRPr lang="en-GB" sz="1400" dirty="0"/>
          </a:p>
        </p:txBody>
      </p:sp>
      <p:cxnSp>
        <p:nvCxnSpPr>
          <p:cNvPr id="14" name="Straight Arrow Connector 13"/>
          <p:cNvCxnSpPr/>
          <p:nvPr/>
        </p:nvCxnSpPr>
        <p:spPr>
          <a:xfrm rot="16200000" flipH="1">
            <a:off x="928662" y="5500702"/>
            <a:ext cx="14287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14282" y="5688449"/>
            <a:ext cx="3143272"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400" dirty="0" smtClean="0"/>
              <a:t>Barcode and price, also the issue and date of the magazine is stated towards the top as well as the banner follow conventions magazine front covers.</a:t>
            </a:r>
            <a:endParaRPr lang="en-GB"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229600" cy="1143000"/>
          </a:xfrm>
        </p:spPr>
        <p:txBody>
          <a:bodyPr>
            <a:normAutofit fontScale="90000"/>
          </a:bodyPr>
          <a:lstStyle/>
          <a:p>
            <a:r>
              <a:rPr lang="en-US" sz="2700" dirty="0" smtClean="0"/>
              <a:t>Film Posters</a:t>
            </a:r>
            <a:r>
              <a:rPr lang="en-US" sz="5400" dirty="0" smtClean="0"/>
              <a:t/>
            </a:r>
            <a:br>
              <a:rPr lang="en-US" sz="5400" dirty="0" smtClean="0"/>
            </a:br>
            <a:endParaRPr lang="en-GB" dirty="0"/>
          </a:p>
        </p:txBody>
      </p:sp>
      <p:sp>
        <p:nvSpPr>
          <p:cNvPr id="3" name="Content Placeholder 2"/>
          <p:cNvSpPr>
            <a:spLocks noGrp="1"/>
          </p:cNvSpPr>
          <p:nvPr>
            <p:ph idx="1"/>
          </p:nvPr>
        </p:nvSpPr>
        <p:spPr/>
        <p:txBody>
          <a:bodyPr/>
          <a:lstStyle/>
          <a:p>
            <a:endParaRPr lang="en-GB" dirty="0"/>
          </a:p>
        </p:txBody>
      </p:sp>
      <p:pic>
        <p:nvPicPr>
          <p:cNvPr id="20482" name="Picture 2" descr="http://www.filmdetail.com/wp-content/uploads/2008/11/40-great-independent-film-posters-1.jpg"/>
          <p:cNvPicPr>
            <a:picLocks noChangeAspect="1" noChangeArrowheads="1"/>
          </p:cNvPicPr>
          <p:nvPr/>
        </p:nvPicPr>
        <p:blipFill>
          <a:blip r:embed="rId2" cstate="print"/>
          <a:srcRect/>
          <a:stretch>
            <a:fillRect/>
          </a:stretch>
        </p:blipFill>
        <p:spPr bwMode="auto">
          <a:xfrm>
            <a:off x="428596" y="1357298"/>
            <a:ext cx="8286808" cy="520541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42852"/>
            <a:ext cx="8229600" cy="1143000"/>
          </a:xfrm>
        </p:spPr>
        <p:txBody>
          <a:bodyPr>
            <a:normAutofit/>
          </a:bodyPr>
          <a:lstStyle/>
          <a:p>
            <a:r>
              <a:rPr lang="en-GB" sz="2400" dirty="0" smtClean="0"/>
              <a:t>Forms and Conventions (my poster)</a:t>
            </a:r>
            <a:endParaRPr lang="en-GB" sz="2400" dirty="0"/>
          </a:p>
        </p:txBody>
      </p:sp>
      <p:sp>
        <p:nvSpPr>
          <p:cNvPr id="3" name="Content Placeholder 2"/>
          <p:cNvSpPr>
            <a:spLocks noGrp="1"/>
          </p:cNvSpPr>
          <p:nvPr>
            <p:ph idx="1"/>
          </p:nvPr>
        </p:nvSpPr>
        <p:spPr/>
        <p:txBody>
          <a:bodyPr/>
          <a:lstStyle/>
          <a:p>
            <a:endParaRPr lang="en-GB" dirty="0"/>
          </a:p>
        </p:txBody>
      </p:sp>
      <p:pic>
        <p:nvPicPr>
          <p:cNvPr id="18434" name="Picture 2" descr="Tobi's_film_poster_edited-12.jpg"/>
          <p:cNvPicPr>
            <a:picLocks noChangeAspect="1" noChangeArrowheads="1"/>
          </p:cNvPicPr>
          <p:nvPr/>
        </p:nvPicPr>
        <p:blipFill>
          <a:blip r:embed="rId2" cstate="print"/>
          <a:srcRect/>
          <a:stretch>
            <a:fillRect/>
          </a:stretch>
        </p:blipFill>
        <p:spPr bwMode="auto">
          <a:xfrm>
            <a:off x="214282" y="1285860"/>
            <a:ext cx="3275943" cy="4586320"/>
          </a:xfrm>
          <a:prstGeom prst="rect">
            <a:avLst/>
          </a:prstGeom>
          <a:noFill/>
        </p:spPr>
      </p:pic>
      <p:sp>
        <p:nvSpPr>
          <p:cNvPr id="5" name="TextBox 4"/>
          <p:cNvSpPr txBox="1"/>
          <p:nvPr/>
        </p:nvSpPr>
        <p:spPr>
          <a:xfrm>
            <a:off x="3714744" y="1357298"/>
            <a:ext cx="3000396" cy="369332"/>
          </a:xfrm>
          <a:prstGeom prst="rect">
            <a:avLst/>
          </a:prstGeom>
          <a:noFill/>
        </p:spPr>
        <p:txBody>
          <a:bodyPr wrap="square" rtlCol="0">
            <a:spAutoFit/>
          </a:bodyPr>
          <a:lstStyle/>
          <a:p>
            <a:r>
              <a:rPr lang="en-GB" dirty="0" smtClean="0">
                <a:ln w="10160">
                  <a:solidFill>
                    <a:schemeClr val="accent1"/>
                  </a:solidFill>
                  <a:prstDash val="solid"/>
                </a:ln>
                <a:solidFill>
                  <a:srgbClr val="FFFFFF"/>
                </a:solidFill>
                <a:effectLst>
                  <a:outerShdw blurRad="38100" dist="32000" dir="5400000" algn="tl">
                    <a:srgbClr val="000000">
                      <a:alpha val="30000"/>
                    </a:srgbClr>
                  </a:outerShdw>
                </a:effectLst>
              </a:rPr>
              <a:t>Institutuional Context</a:t>
            </a:r>
            <a:endParaRPr lang="en-GB"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3786182" y="1643050"/>
            <a:ext cx="5357818" cy="1446550"/>
          </a:xfrm>
          <a:prstGeom prst="rect">
            <a:avLst/>
          </a:prstGeom>
          <a:noFill/>
        </p:spPr>
        <p:txBody>
          <a:bodyPr wrap="square" rtlCol="0">
            <a:spAutoFit/>
          </a:bodyPr>
          <a:lstStyle/>
          <a:p>
            <a:pPr>
              <a:buFont typeface="Arial" pitchFamily="34" charset="0"/>
              <a:buChar char="•"/>
            </a:pPr>
            <a:r>
              <a:rPr lang="en-GB" dirty="0" smtClean="0"/>
              <a:t> </a:t>
            </a:r>
            <a:r>
              <a:rPr lang="en-GB" sz="1400" dirty="0" smtClean="0"/>
              <a:t>The unique selling point of this film is that this is a teenage romantic comedy based in and around the urban areas of  East London and having the main character being  a black British male challenges the stereotypes of the traditional white American male in teenage romantic comedies.</a:t>
            </a:r>
          </a:p>
          <a:p>
            <a:r>
              <a:rPr lang="en-GB" sz="1400" dirty="0" smtClean="0"/>
              <a:t> </a:t>
            </a:r>
            <a:endParaRPr lang="en-GB" dirty="0"/>
          </a:p>
        </p:txBody>
      </p:sp>
      <p:sp>
        <p:nvSpPr>
          <p:cNvPr id="7" name="TextBox 6"/>
          <p:cNvSpPr txBox="1"/>
          <p:nvPr/>
        </p:nvSpPr>
        <p:spPr>
          <a:xfrm>
            <a:off x="3786182" y="2714620"/>
            <a:ext cx="787203" cy="369332"/>
          </a:xfrm>
          <a:prstGeom prst="rect">
            <a:avLst/>
          </a:prstGeom>
          <a:noFill/>
        </p:spPr>
        <p:txBody>
          <a:bodyPr wrap="none" rtlCol="0">
            <a:spAutoFit/>
          </a:bodyPr>
          <a:lstStyle/>
          <a:p>
            <a:r>
              <a:rPr lang="en-GB" dirty="0" smtClean="0">
                <a:ln w="10160">
                  <a:solidFill>
                    <a:schemeClr val="accent1"/>
                  </a:solidFill>
                  <a:prstDash val="solid"/>
                </a:ln>
                <a:solidFill>
                  <a:srgbClr val="FFFFFF"/>
                </a:solidFill>
                <a:effectLst>
                  <a:outerShdw blurRad="38100" dist="32000" dir="5400000" algn="tl">
                    <a:srgbClr val="000000">
                      <a:alpha val="30000"/>
                    </a:srgbClr>
                  </a:outerShdw>
                </a:effectLst>
              </a:rPr>
              <a:t>Genre</a:t>
            </a:r>
            <a:endParaRPr lang="en-GB"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8" name="TextBox 7"/>
          <p:cNvSpPr txBox="1"/>
          <p:nvPr/>
        </p:nvSpPr>
        <p:spPr>
          <a:xfrm>
            <a:off x="3714744" y="3000372"/>
            <a:ext cx="5143504" cy="1815882"/>
          </a:xfrm>
          <a:prstGeom prst="rect">
            <a:avLst/>
          </a:prstGeom>
          <a:noFill/>
        </p:spPr>
        <p:txBody>
          <a:bodyPr wrap="square" rtlCol="0">
            <a:spAutoFit/>
          </a:bodyPr>
          <a:lstStyle/>
          <a:p>
            <a:pPr>
              <a:buFont typeface="Arial" pitchFamily="34" charset="0"/>
              <a:buChar char="•"/>
            </a:pPr>
            <a:r>
              <a:rPr lang="en-GB" sz="1400" dirty="0" smtClean="0"/>
              <a:t>The poster tells the audience that this is a teenage romantic film by using red for the font colour, this gives connotations of love and intimacy.</a:t>
            </a:r>
          </a:p>
          <a:p>
            <a:pPr>
              <a:buFont typeface="Arial" pitchFamily="34" charset="0"/>
              <a:buChar char="•"/>
            </a:pPr>
            <a:r>
              <a:rPr lang="en-GB" sz="1400" dirty="0" smtClean="0"/>
              <a:t>The title and tagline of the film tells us that this is a romantic film.</a:t>
            </a:r>
          </a:p>
          <a:p>
            <a:pPr>
              <a:buFont typeface="Arial" pitchFamily="34" charset="0"/>
              <a:buChar char="•"/>
            </a:pPr>
            <a:r>
              <a:rPr lang="en-GB" sz="1400" dirty="0" smtClean="0"/>
              <a:t>Film is coming out on valentine’s day February 14 also tells us that this is a romantic film.  </a:t>
            </a:r>
          </a:p>
          <a:p>
            <a:r>
              <a:rPr lang="en-GB" sz="1400" dirty="0" smtClean="0"/>
              <a:t> </a:t>
            </a:r>
            <a:endParaRPr lang="en-GB" sz="1400" dirty="0"/>
          </a:p>
        </p:txBody>
      </p:sp>
      <p:sp>
        <p:nvSpPr>
          <p:cNvPr id="9" name="TextBox 8"/>
          <p:cNvSpPr txBox="1"/>
          <p:nvPr/>
        </p:nvSpPr>
        <p:spPr>
          <a:xfrm>
            <a:off x="3786182" y="4572008"/>
            <a:ext cx="1959575" cy="369332"/>
          </a:xfrm>
          <a:prstGeom prst="rect">
            <a:avLst/>
          </a:prstGeom>
          <a:noFill/>
        </p:spPr>
        <p:txBody>
          <a:bodyPr wrap="none" rtlCol="0">
            <a:spAutoFit/>
          </a:bodyPr>
          <a:lstStyle/>
          <a:p>
            <a:r>
              <a:rPr lang="en-GB" dirty="0" smtClean="0">
                <a:ln w="10160">
                  <a:solidFill>
                    <a:schemeClr val="accent1"/>
                  </a:solidFill>
                  <a:prstDash val="solid"/>
                </a:ln>
                <a:solidFill>
                  <a:srgbClr val="FFFFFF"/>
                </a:solidFill>
                <a:effectLst>
                  <a:outerShdw blurRad="38100" dist="32000" dir="5400000" algn="tl">
                    <a:srgbClr val="000000">
                      <a:alpha val="30000"/>
                    </a:srgbClr>
                  </a:outerShdw>
                </a:effectLst>
              </a:rPr>
              <a:t>Technical Aspects</a:t>
            </a:r>
            <a:endParaRPr lang="en-GB"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0" name="TextBox 9"/>
          <p:cNvSpPr txBox="1"/>
          <p:nvPr/>
        </p:nvSpPr>
        <p:spPr>
          <a:xfrm>
            <a:off x="3714744" y="4857760"/>
            <a:ext cx="4603440" cy="307777"/>
          </a:xfrm>
          <a:prstGeom prst="rect">
            <a:avLst/>
          </a:prstGeom>
          <a:noFill/>
        </p:spPr>
        <p:txBody>
          <a:bodyPr wrap="none" rtlCol="0">
            <a:spAutoFit/>
          </a:bodyPr>
          <a:lstStyle/>
          <a:p>
            <a:pPr>
              <a:buFont typeface="Arial" pitchFamily="34" charset="0"/>
              <a:buChar char="•"/>
            </a:pPr>
            <a:r>
              <a:rPr lang="en-GB" sz="1400" dirty="0" smtClean="0"/>
              <a:t>Two shot of a boy and a girl, this may suggest a love story.</a:t>
            </a:r>
            <a:endParaRPr lang="en-GB" sz="1400" dirty="0"/>
          </a:p>
        </p:txBody>
      </p:sp>
      <p:sp>
        <p:nvSpPr>
          <p:cNvPr id="11" name="TextBox 10"/>
          <p:cNvSpPr txBox="1"/>
          <p:nvPr/>
        </p:nvSpPr>
        <p:spPr>
          <a:xfrm>
            <a:off x="3786182" y="5143512"/>
            <a:ext cx="4572032" cy="369332"/>
          </a:xfrm>
          <a:prstGeom prst="rect">
            <a:avLst/>
          </a:prstGeom>
          <a:noFill/>
        </p:spPr>
        <p:txBody>
          <a:bodyPr wrap="square" rtlCol="0">
            <a:spAutoFit/>
          </a:bodyPr>
          <a:lstStyle/>
          <a:p>
            <a:r>
              <a:rPr lang="en-GB" dirty="0" smtClean="0">
                <a:ln w="10160">
                  <a:solidFill>
                    <a:schemeClr val="accent1"/>
                  </a:solidFill>
                  <a:prstDash val="solid"/>
                </a:ln>
                <a:solidFill>
                  <a:srgbClr val="FFFFFF"/>
                </a:solidFill>
                <a:effectLst>
                  <a:outerShdw blurRad="38100" dist="32000" dir="5400000" algn="tl">
                    <a:srgbClr val="000000">
                      <a:alpha val="30000"/>
                    </a:srgbClr>
                  </a:outerShdw>
                </a:effectLst>
              </a:rPr>
              <a:t>Form and style</a:t>
            </a:r>
            <a:endParaRPr lang="en-GB"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2" name="TextBox 11"/>
          <p:cNvSpPr txBox="1"/>
          <p:nvPr/>
        </p:nvSpPr>
        <p:spPr>
          <a:xfrm>
            <a:off x="3714744" y="5473005"/>
            <a:ext cx="4929222" cy="1384995"/>
          </a:xfrm>
          <a:prstGeom prst="rect">
            <a:avLst/>
          </a:prstGeom>
          <a:noFill/>
        </p:spPr>
        <p:txBody>
          <a:bodyPr wrap="square" rtlCol="0">
            <a:spAutoFit/>
          </a:bodyPr>
          <a:lstStyle/>
          <a:p>
            <a:pPr>
              <a:buFont typeface="Arial" pitchFamily="34" charset="0"/>
              <a:buChar char="•"/>
            </a:pPr>
            <a:r>
              <a:rPr lang="en-GB" sz="1400" dirty="0" smtClean="0"/>
              <a:t>The use of red to connote love.</a:t>
            </a:r>
          </a:p>
          <a:p>
            <a:pPr>
              <a:buFont typeface="Arial" pitchFamily="34" charset="0"/>
              <a:buChar char="•"/>
            </a:pPr>
            <a:r>
              <a:rPr lang="en-GB" sz="1400" dirty="0" smtClean="0"/>
              <a:t>Characters names  mentioned to show that they are the main characters of the film.</a:t>
            </a:r>
          </a:p>
          <a:p>
            <a:pPr>
              <a:buFont typeface="Arial" pitchFamily="34" charset="0"/>
              <a:buChar char="•"/>
            </a:pPr>
            <a:r>
              <a:rPr lang="en-GB" sz="1400" dirty="0" smtClean="0"/>
              <a:t>Date of film mention at the bottom</a:t>
            </a:r>
          </a:p>
          <a:p>
            <a:pPr>
              <a:buFont typeface="Arial" pitchFamily="34" charset="0"/>
              <a:buChar char="•"/>
            </a:pPr>
            <a:r>
              <a:rPr lang="en-GB" sz="1400" dirty="0" smtClean="0"/>
              <a:t>Background of the sky demonstrates the quote “Love is in the air.”</a:t>
            </a:r>
            <a:endParaRPr lang="en-GB"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GB" sz="2400" dirty="0" smtClean="0"/>
              <a:t>Film Trailers conventions</a:t>
            </a:r>
            <a:endParaRPr lang="en-GB" sz="2400" dirty="0"/>
          </a:p>
        </p:txBody>
      </p:sp>
      <p:sp>
        <p:nvSpPr>
          <p:cNvPr id="3" name="Content Placeholder 2"/>
          <p:cNvSpPr>
            <a:spLocks noGrp="1"/>
          </p:cNvSpPr>
          <p:nvPr>
            <p:ph idx="1"/>
          </p:nvPr>
        </p:nvSpPr>
        <p:spPr/>
        <p:txBody>
          <a:bodyPr/>
          <a:lstStyle/>
          <a:p>
            <a:r>
              <a:rPr lang="en-GB" sz="2000" dirty="0" smtClean="0"/>
              <a:t>Highlight the best bits of the film</a:t>
            </a:r>
          </a:p>
          <a:p>
            <a:r>
              <a:rPr lang="en-GB" sz="2000" dirty="0" smtClean="0"/>
              <a:t>Showcase stars/ director of the film</a:t>
            </a:r>
          </a:p>
          <a:p>
            <a:r>
              <a:rPr lang="en-GB" sz="2000" dirty="0" smtClean="0"/>
              <a:t>Often very fast paced depending on the genre, i.e. A trailer for a action movie will be fast paced as action movies are often upbeat and tends to give audience an adrenaline rush.</a:t>
            </a:r>
          </a:p>
          <a:p>
            <a:r>
              <a:rPr lang="en-GB" sz="2000" dirty="0" smtClean="0"/>
              <a:t>One liners</a:t>
            </a:r>
          </a:p>
          <a:p>
            <a:r>
              <a:rPr lang="en-GB" sz="2000" dirty="0" smtClean="0"/>
              <a:t>Dramatic camera angles.</a:t>
            </a:r>
          </a:p>
          <a:p>
            <a:r>
              <a:rPr lang="en-GB" sz="2000" dirty="0" smtClean="0"/>
              <a:t>Action is interspersed with angles</a:t>
            </a:r>
          </a:p>
          <a:p>
            <a:r>
              <a:rPr lang="en-GB" sz="2000" dirty="0" smtClean="0"/>
              <a:t>Voiceover (Narrator)</a:t>
            </a:r>
          </a:p>
          <a:p>
            <a:r>
              <a:rPr lang="en-GB" sz="2000" dirty="0" smtClean="0"/>
              <a:t>Music</a:t>
            </a:r>
          </a:p>
          <a:p>
            <a:r>
              <a:rPr lang="en-GB" sz="2000" dirty="0" smtClean="0"/>
              <a:t>Titles may not appear until the end</a:t>
            </a:r>
          </a:p>
          <a:p>
            <a:r>
              <a:rPr lang="en-GB" sz="2000" dirty="0" smtClean="0"/>
              <a:t>Montage editing</a:t>
            </a:r>
          </a:p>
          <a:p>
            <a:endParaRPr lang="en-GB" dirty="0" smtClean="0"/>
          </a:p>
          <a:p>
            <a:endParaRPr lang="en-GB"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r>
              <a:rPr lang="en-GB" sz="2400" dirty="0" smtClean="0"/>
              <a:t>Film Trailer</a:t>
            </a:r>
            <a:endParaRPr lang="en-GB" sz="2400" dirty="0"/>
          </a:p>
        </p:txBody>
      </p:sp>
      <p:sp>
        <p:nvSpPr>
          <p:cNvPr id="3" name="Content Placeholder 2"/>
          <p:cNvSpPr>
            <a:spLocks noGrp="1"/>
          </p:cNvSpPr>
          <p:nvPr>
            <p:ph idx="1"/>
          </p:nvPr>
        </p:nvSpPr>
        <p:spPr>
          <a:xfrm>
            <a:off x="457200" y="1285860"/>
            <a:ext cx="8229600" cy="5214974"/>
          </a:xfrm>
        </p:spPr>
        <p:txBody>
          <a:bodyPr>
            <a:normAutofit/>
          </a:bodyPr>
          <a:lstStyle/>
          <a:p>
            <a:r>
              <a:rPr lang="en-GB" sz="2000" dirty="0" smtClean="0">
                <a:latin typeface="+mj-lt"/>
              </a:rPr>
              <a:t>The construction of the film trailer was done in a group.</a:t>
            </a:r>
          </a:p>
          <a:p>
            <a:r>
              <a:rPr lang="en-GB" sz="2000" dirty="0" smtClean="0">
                <a:latin typeface="+mj-lt"/>
              </a:rPr>
              <a:t>We decided as a group that we would create a teenage romantic comedy film trailer therefore each of us went to our own bit of research on the genre so we can have an idea of what was expected to be seen in the trailer.</a:t>
            </a:r>
          </a:p>
          <a:p>
            <a:r>
              <a:rPr lang="en-GB" sz="2000" dirty="0" smtClean="0">
                <a:latin typeface="+mj-lt"/>
              </a:rPr>
              <a:t> I done my research by going on websites like YouTube and Imdb.com and taking notes on the teenage romantic comedies I saw. </a:t>
            </a:r>
          </a:p>
          <a:p>
            <a:r>
              <a:rPr lang="en-GB" sz="2000" dirty="0" smtClean="0">
                <a:latin typeface="+mj-lt"/>
              </a:rPr>
              <a:t>When recording our scenes none of us had any real problems with the video camera, we took a number of shots and later chose which ones we would use in the trailer.</a:t>
            </a:r>
          </a:p>
          <a:p>
            <a:r>
              <a:rPr lang="en-GB" sz="2000" dirty="0" smtClean="0">
                <a:latin typeface="+mj-lt"/>
              </a:rPr>
              <a:t>In the post production stage we had to do editing in which we had problems with at first as we did not have any experience with the software we was using but began to get a hang on of it the more we used the software. Also we had to record a voiceover as this played a vital part of the trailer.</a:t>
            </a:r>
            <a:endParaRPr lang="en-GB" sz="2000" dirty="0">
              <a:latin typeface="+mj-lt"/>
            </a:endParaRPr>
          </a:p>
        </p:txBody>
      </p:sp>
      <p:pic>
        <p:nvPicPr>
          <p:cNvPr id="26626" name="Picture 2" descr="http://t3.gstatic.com/images?q=tbn:-Rv3OlTFUeoKDM:http://www.mushon.com/spr09/nmrs/wp-content/uploads/2009/04/imdb-logo.jpg">
            <a:hlinkClick r:id="rId2"/>
          </p:cNvPr>
          <p:cNvPicPr>
            <a:picLocks noChangeAspect="1" noChangeArrowheads="1"/>
          </p:cNvPicPr>
          <p:nvPr/>
        </p:nvPicPr>
        <p:blipFill>
          <a:blip r:embed="rId3" cstate="print"/>
          <a:srcRect/>
          <a:stretch>
            <a:fillRect/>
          </a:stretch>
        </p:blipFill>
        <p:spPr bwMode="auto">
          <a:xfrm>
            <a:off x="7286644" y="6057900"/>
            <a:ext cx="1247775" cy="800100"/>
          </a:xfrm>
          <a:prstGeom prst="rect">
            <a:avLst/>
          </a:prstGeom>
          <a:noFill/>
        </p:spPr>
      </p:pic>
      <p:pic>
        <p:nvPicPr>
          <p:cNvPr id="26628" name="Picture 4" descr="http://t3.gstatic.com/images?q=tbn:NLKLllaxCevhfM:http://www.ep-momentum.eu/Portals/0/icons-logos/youtube-logo.png">
            <a:hlinkClick r:id="rId4"/>
          </p:cNvPr>
          <p:cNvPicPr>
            <a:picLocks noChangeAspect="1" noChangeArrowheads="1"/>
          </p:cNvPicPr>
          <p:nvPr/>
        </p:nvPicPr>
        <p:blipFill>
          <a:blip r:embed="rId5" cstate="print"/>
          <a:srcRect/>
          <a:stretch>
            <a:fillRect/>
          </a:stretch>
        </p:blipFill>
        <p:spPr bwMode="auto">
          <a:xfrm>
            <a:off x="5429256" y="5991224"/>
            <a:ext cx="1304925" cy="86677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415</TotalTime>
  <Words>1478</Words>
  <Application>Microsoft Office PowerPoint</Application>
  <PresentationFormat>On-screen Show (4:3)</PresentationFormat>
  <Paragraphs>105</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Evaluation</vt:lpstr>
      <vt:lpstr> How did you use media technologies in the construction and research, planning and evaluation stages?</vt:lpstr>
      <vt:lpstr>Film Magazines</vt:lpstr>
      <vt:lpstr>Generic Film Magazine Conventions</vt:lpstr>
      <vt:lpstr>Forms and Conventions(my film magazine)</vt:lpstr>
      <vt:lpstr>Film Posters </vt:lpstr>
      <vt:lpstr>Forms and Conventions (my poster)</vt:lpstr>
      <vt:lpstr>Film Trailers conventions</vt:lpstr>
      <vt:lpstr>Film Trailer</vt:lpstr>
      <vt:lpstr>...</vt:lpstr>
      <vt:lpstr>Screenshots from the Film trailer</vt:lpstr>
      <vt:lpstr>What have you learned from your audience feedback?</vt:lpstr>
      <vt:lpstr> Technical/Constructional Issues</vt:lpstr>
      <vt:lpstr>Institutions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Tobi</dc:creator>
  <cp:lastModifiedBy>Tobi</cp:lastModifiedBy>
  <cp:revision>44</cp:revision>
  <dcterms:created xsi:type="dcterms:W3CDTF">2010-04-19T20:01:04Z</dcterms:created>
  <dcterms:modified xsi:type="dcterms:W3CDTF">2010-04-25T13:00:51Z</dcterms:modified>
</cp:coreProperties>
</file>